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  <p:sldId id="268" r:id="rId11"/>
    <p:sldId id="269" r:id="rId12"/>
    <p:sldId id="272" r:id="rId13"/>
    <p:sldId id="273" r:id="rId14"/>
    <p:sldId id="274" r:id="rId15"/>
    <p:sldId id="275" r:id="rId16"/>
  </p:sldIdLst>
  <p:sldSz cx="10160000" cy="7620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Trebuchet MS - 16" panose="020B0603020202020204" pitchFamily="34" charset="0"/>
      <p:bold r:id="rId21"/>
      <p:italic r:id="rId22"/>
      <p:boldItalic r:id="rId23"/>
    </p:embeddedFont>
    <p:embeddedFont>
      <p:font typeface="Trebuchet MS - 22" panose="020B0603020202020204" pitchFamily="34" charset="0"/>
      <p:bold r:id="rId24"/>
      <p:italic r:id="rId25"/>
      <p:boldItalic r:id="rId26"/>
    </p:embeddedFont>
    <p:embeddedFont>
      <p:font typeface="Trebuchet MS - 24" panose="020B0603020202020204" pitchFamily="34" charset="0"/>
      <p:bold r:id="rId27"/>
      <p:italic r:id="rId28"/>
      <p:boldItalic r:id="rId29"/>
    </p:embeddedFont>
    <p:embeddedFont>
      <p:font typeface="Trebuchet MS - 28" panose="020B0603020202020204" pitchFamily="34" charset="0"/>
      <p:bold r:id="rId30"/>
      <p:italic r:id="rId31"/>
      <p:boldItalic r:id="rId32"/>
    </p:embeddedFont>
    <p:embeddedFont>
      <p:font typeface="Trebuchet MS - 36" panose="020B0603020202020204" pitchFamily="34" charset="0"/>
      <p:bold r:id="rId33"/>
      <p:italic r:id="rId34"/>
      <p:boldItalic r:id="rId35"/>
    </p:embeddedFont>
    <p:embeddedFont>
      <p:font typeface="Trebuchet MS - 48" panose="020B0603020202020204" pitchFamily="34" charset="0"/>
      <p:bold r:id="rId36"/>
      <p:italic r:id="rId37"/>
      <p:boldItalic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00">
          <p15:clr>
            <a:srgbClr val="A4A3A4"/>
          </p15:clr>
        </p15:guide>
        <p15:guide id="2" pos="320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8"/>
  </p:normalViewPr>
  <p:slideViewPr>
    <p:cSldViewPr>
      <p:cViewPr varScale="1">
        <p:scale>
          <a:sx n="95" d="100"/>
          <a:sy n="95" d="100"/>
        </p:scale>
        <p:origin x="1816" y="184"/>
      </p:cViewPr>
      <p:guideLst>
        <p:guide orient="horz" pos="2400"/>
        <p:guide pos="32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presProps" Target="presProps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/Relationships>
</file>

<file path=ppt/media/image1.gif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2367141"/>
            <a:ext cx="8636000" cy="16333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8000"/>
            <a:ext cx="7112000" cy="19473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8930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6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6000" y="305155"/>
            <a:ext cx="2286000" cy="65016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305155"/>
            <a:ext cx="6688667" cy="65016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2835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0209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570" y="4896557"/>
            <a:ext cx="8636000" cy="1513417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2570" y="3229682"/>
            <a:ext cx="8636000" cy="166687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5548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778002"/>
            <a:ext cx="4487333" cy="502884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64667" y="1778002"/>
            <a:ext cx="4487333" cy="502884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817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705681"/>
            <a:ext cx="4489098" cy="71084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000" y="2416528"/>
            <a:ext cx="4489098" cy="439032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141" y="1705681"/>
            <a:ext cx="4490861" cy="71084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61141" y="2416528"/>
            <a:ext cx="4490861" cy="439032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990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936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6838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03389"/>
            <a:ext cx="3342570" cy="129116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2278" y="303391"/>
            <a:ext cx="5679722" cy="650345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1594557"/>
            <a:ext cx="3342570" cy="521229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8843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1431" y="5334000"/>
            <a:ext cx="6096000" cy="62970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91431" y="680861"/>
            <a:ext cx="60960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91431" y="5963709"/>
            <a:ext cx="6096000" cy="89429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0967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0" y="305153"/>
            <a:ext cx="9144000" cy="127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778002"/>
            <a:ext cx="9144000" cy="5028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8001" y="7062613"/>
            <a:ext cx="2370667" cy="4056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D7474-89B0-4455-8ED6-7DEA69BC8EC4}" type="datetimeFigureOut">
              <a:rPr lang="en-GB" smtClean="0"/>
              <a:t>19/04/2020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71335" y="7062613"/>
            <a:ext cx="3217333" cy="4056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81334" y="7062613"/>
            <a:ext cx="2370667" cy="4056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C7EBD-639B-47BD-A1DC-6004960AF0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1405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78100" y="165100"/>
            <a:ext cx="5198645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sz="3600" b="1">
                <a:solidFill>
                  <a:srgbClr val="000000"/>
                </a:solidFill>
                <a:latin typeface="Trebuchet MS - 48"/>
              </a:rPr>
              <a:t>Scatter Graphs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89189"/>
              </p:ext>
            </p:extLst>
          </p:nvPr>
        </p:nvGraphicFramePr>
        <p:xfrm>
          <a:off x="994155" y="2311401"/>
          <a:ext cx="7857745" cy="40958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67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218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7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07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727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35000">
                <a:tc>
                  <a:txBody>
                    <a:bodyPr/>
                    <a:lstStyle/>
                    <a:p>
                      <a:r>
                        <a:rPr lang="en-GB" sz="2400" b="1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Level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Learning outcomes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R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A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G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33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C3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Can I plot points on a scatter graph?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C2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Can I describe the relationship between the data, including correlation?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85907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C1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Can I draw and use a "line of best fit" to estimate results?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85800" y="939800"/>
            <a:ext cx="8682982" cy="101566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sz="2100" i="1">
                <a:solidFill>
                  <a:srgbClr val="0000FF"/>
                </a:solidFill>
                <a:latin typeface="Trebuchet MS - 28"/>
              </a:rPr>
              <a:t>SUCCESS CRITERIA: Where are you now?</a:t>
            </a:r>
          </a:p>
          <a:p>
            <a:pPr algn="ctr"/>
            <a:r>
              <a:rPr lang="en-GB" sz="2100" i="1">
                <a:solidFill>
                  <a:srgbClr val="0000FF"/>
                </a:solidFill>
                <a:latin typeface="Trebuchet MS - 28"/>
              </a:rPr>
              <a:t>T</a:t>
            </a:r>
            <a:r>
              <a:rPr lang="en-GB">
                <a:solidFill>
                  <a:srgbClr val="000000"/>
                </a:solidFill>
                <a:latin typeface="Trebuchet MS - 24"/>
              </a:rPr>
              <a:t>ick what you currently know about scatter graphs in the table below (one tick in each row please):</a:t>
            </a:r>
          </a:p>
        </p:txBody>
      </p:sp>
    </p:spTree>
    <p:extLst>
      <p:ext uri="{BB962C8B-B14F-4D97-AF65-F5344CB8AC3E}">
        <p14:creationId xmlns:p14="http://schemas.microsoft.com/office/powerpoint/2010/main" val="1398341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1800" y="50800"/>
            <a:ext cx="6652461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Draw a scatter graph of this information and describe the correlation: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6303112"/>
              </p:ext>
            </p:extLst>
          </p:nvPr>
        </p:nvGraphicFramePr>
        <p:xfrm>
          <a:off x="767334" y="825500"/>
          <a:ext cx="8361045" cy="1738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78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67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673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673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4576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Student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A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B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C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D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E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F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G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H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Maths mark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56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94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Art mark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74" name="Group 73"/>
          <p:cNvGrpSpPr/>
          <p:nvPr/>
        </p:nvGrpSpPr>
        <p:grpSpPr>
          <a:xfrm>
            <a:off x="2452301" y="2628011"/>
            <a:ext cx="4735899" cy="4570488"/>
            <a:chOff x="2452301" y="2628011"/>
            <a:chExt cx="4735899" cy="4570488"/>
          </a:xfrm>
        </p:grpSpPr>
        <p:grpSp>
          <p:nvGrpSpPr>
            <p:cNvPr id="71" name="Group 70"/>
            <p:cNvGrpSpPr/>
            <p:nvPr/>
          </p:nvGrpSpPr>
          <p:grpSpPr>
            <a:xfrm>
              <a:off x="2552700" y="2628011"/>
              <a:ext cx="4635500" cy="4316488"/>
              <a:chOff x="2552700" y="2628011"/>
              <a:chExt cx="4635500" cy="4316488"/>
            </a:xfrm>
          </p:grpSpPr>
          <p:grpSp>
            <p:nvGrpSpPr>
              <p:cNvPr id="49" name="Group 48"/>
              <p:cNvGrpSpPr/>
              <p:nvPr/>
            </p:nvGrpSpPr>
            <p:grpSpPr>
              <a:xfrm>
                <a:off x="3072511" y="2628011"/>
                <a:ext cx="4061460" cy="4057397"/>
                <a:chOff x="3072511" y="2628011"/>
                <a:chExt cx="4061460" cy="4057397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3073527" y="2886710"/>
                  <a:ext cx="3801873" cy="3798698"/>
                  <a:chOff x="3073527" y="2886710"/>
                  <a:chExt cx="3801873" cy="3798698"/>
                </a:xfrm>
              </p:grpSpPr>
              <p:sp>
                <p:nvSpPr>
                  <p:cNvPr id="4" name="Freeform 3"/>
                  <p:cNvSpPr/>
                  <p:nvPr/>
                </p:nvSpPr>
                <p:spPr>
                  <a:xfrm>
                    <a:off x="3073527" y="2895219"/>
                    <a:ext cx="18924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924" h="3776981">
                        <a:moveTo>
                          <a:pt x="0" y="0"/>
                        </a:moveTo>
                        <a:lnTo>
                          <a:pt x="18923" y="0"/>
                        </a:lnTo>
                        <a:lnTo>
                          <a:pt x="18923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" name="Freeform 4"/>
                  <p:cNvSpPr/>
                  <p:nvPr/>
                </p:nvSpPr>
                <p:spPr>
                  <a:xfrm>
                    <a:off x="3073527" y="2886710"/>
                    <a:ext cx="3800603" cy="1892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800603" h="18924">
                        <a:moveTo>
                          <a:pt x="0" y="0"/>
                        </a:moveTo>
                        <a:lnTo>
                          <a:pt x="3800602" y="0"/>
                        </a:lnTo>
                        <a:lnTo>
                          <a:pt x="3800602" y="18923"/>
                        </a:lnTo>
                        <a:lnTo>
                          <a:pt x="0" y="1892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" name="Freeform 5"/>
                  <p:cNvSpPr/>
                  <p:nvPr/>
                </p:nvSpPr>
                <p:spPr>
                  <a:xfrm>
                    <a:off x="3086862" y="3076575"/>
                    <a:ext cx="3780791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0791" h="19686">
                        <a:moveTo>
                          <a:pt x="0" y="0"/>
                        </a:moveTo>
                        <a:lnTo>
                          <a:pt x="3780790" y="0"/>
                        </a:lnTo>
                        <a:lnTo>
                          <a:pt x="3780790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7" name="Freeform 6"/>
                  <p:cNvSpPr/>
                  <p:nvPr/>
                </p:nvSpPr>
                <p:spPr>
                  <a:xfrm>
                    <a:off x="3264281" y="2896235"/>
                    <a:ext cx="19813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813" h="3776981">
                        <a:moveTo>
                          <a:pt x="0" y="0"/>
                        </a:moveTo>
                        <a:lnTo>
                          <a:pt x="19812" y="0"/>
                        </a:lnTo>
                        <a:lnTo>
                          <a:pt x="19812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8" name="Freeform 7"/>
                  <p:cNvSpPr/>
                  <p:nvPr/>
                </p:nvSpPr>
                <p:spPr>
                  <a:xfrm>
                    <a:off x="3452114" y="2895219"/>
                    <a:ext cx="19813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813" h="3776981">
                        <a:moveTo>
                          <a:pt x="0" y="0"/>
                        </a:moveTo>
                        <a:lnTo>
                          <a:pt x="19812" y="0"/>
                        </a:lnTo>
                        <a:lnTo>
                          <a:pt x="19812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" name="Freeform 8"/>
                  <p:cNvSpPr/>
                  <p:nvPr/>
                </p:nvSpPr>
                <p:spPr>
                  <a:xfrm>
                    <a:off x="3642741" y="2896235"/>
                    <a:ext cx="21718" cy="377799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7997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7996"/>
                        </a:lnTo>
                        <a:lnTo>
                          <a:pt x="0" y="377799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0" name="Freeform 9"/>
                  <p:cNvSpPr/>
                  <p:nvPr/>
                </p:nvSpPr>
                <p:spPr>
                  <a:xfrm>
                    <a:off x="3827780" y="2895219"/>
                    <a:ext cx="22734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9013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1" name="Freeform 10"/>
                  <p:cNvSpPr/>
                  <p:nvPr/>
                </p:nvSpPr>
                <p:spPr>
                  <a:xfrm>
                    <a:off x="4018534" y="2896235"/>
                    <a:ext cx="19686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686" h="3776981">
                        <a:moveTo>
                          <a:pt x="0" y="0"/>
                        </a:moveTo>
                        <a:lnTo>
                          <a:pt x="19685" y="0"/>
                        </a:lnTo>
                        <a:lnTo>
                          <a:pt x="19685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2" name="Freeform 11"/>
                  <p:cNvSpPr/>
                  <p:nvPr/>
                </p:nvSpPr>
                <p:spPr>
                  <a:xfrm>
                    <a:off x="4209288" y="2897251"/>
                    <a:ext cx="21718" cy="377799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7997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7996"/>
                        </a:lnTo>
                        <a:lnTo>
                          <a:pt x="0" y="377799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3" name="Freeform 12"/>
                  <p:cNvSpPr/>
                  <p:nvPr/>
                </p:nvSpPr>
                <p:spPr>
                  <a:xfrm>
                    <a:off x="4398010" y="2896235"/>
                    <a:ext cx="20702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0702" h="3776981">
                        <a:moveTo>
                          <a:pt x="0" y="0"/>
                        </a:moveTo>
                        <a:lnTo>
                          <a:pt x="20701" y="0"/>
                        </a:lnTo>
                        <a:lnTo>
                          <a:pt x="20701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" name="Freeform 13"/>
                  <p:cNvSpPr/>
                  <p:nvPr/>
                </p:nvSpPr>
                <p:spPr>
                  <a:xfrm>
                    <a:off x="4587748" y="2897886"/>
                    <a:ext cx="22734" cy="377609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6092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6091"/>
                        </a:lnTo>
                        <a:lnTo>
                          <a:pt x="0" y="377609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5" name="Freeform 14"/>
                  <p:cNvSpPr/>
                  <p:nvPr/>
                </p:nvSpPr>
                <p:spPr>
                  <a:xfrm>
                    <a:off x="4771771" y="2896235"/>
                    <a:ext cx="24385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85" h="3776981">
                        <a:moveTo>
                          <a:pt x="0" y="0"/>
                        </a:moveTo>
                        <a:lnTo>
                          <a:pt x="24384" y="0"/>
                        </a:lnTo>
                        <a:lnTo>
                          <a:pt x="24384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6" name="Freeform 15"/>
                  <p:cNvSpPr/>
                  <p:nvPr/>
                </p:nvSpPr>
                <p:spPr>
                  <a:xfrm>
                    <a:off x="4963668" y="2897251"/>
                    <a:ext cx="19686" cy="377418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686" h="3774187">
                        <a:moveTo>
                          <a:pt x="0" y="0"/>
                        </a:moveTo>
                        <a:lnTo>
                          <a:pt x="19685" y="0"/>
                        </a:lnTo>
                        <a:lnTo>
                          <a:pt x="19685" y="3774186"/>
                        </a:lnTo>
                        <a:lnTo>
                          <a:pt x="0" y="377418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" name="Freeform 16"/>
                  <p:cNvSpPr/>
                  <p:nvPr/>
                </p:nvSpPr>
                <p:spPr>
                  <a:xfrm>
                    <a:off x="5154295" y="2897251"/>
                    <a:ext cx="21591" cy="377520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591" h="3775203">
                        <a:moveTo>
                          <a:pt x="0" y="0"/>
                        </a:moveTo>
                        <a:lnTo>
                          <a:pt x="21590" y="0"/>
                        </a:lnTo>
                        <a:lnTo>
                          <a:pt x="21590" y="3775202"/>
                        </a:lnTo>
                        <a:lnTo>
                          <a:pt x="0" y="377520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" name="Freeform 17"/>
                  <p:cNvSpPr/>
                  <p:nvPr/>
                </p:nvSpPr>
                <p:spPr>
                  <a:xfrm>
                    <a:off x="5343017" y="2897251"/>
                    <a:ext cx="20702" cy="377596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0702" h="3775965">
                        <a:moveTo>
                          <a:pt x="0" y="0"/>
                        </a:moveTo>
                        <a:lnTo>
                          <a:pt x="20701" y="0"/>
                        </a:lnTo>
                        <a:lnTo>
                          <a:pt x="20701" y="3775964"/>
                        </a:lnTo>
                        <a:lnTo>
                          <a:pt x="0" y="377596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9" name="Freeform 18"/>
                  <p:cNvSpPr/>
                  <p:nvPr/>
                </p:nvSpPr>
                <p:spPr>
                  <a:xfrm>
                    <a:off x="5532882" y="2897886"/>
                    <a:ext cx="22734" cy="377812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8124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8123"/>
                        </a:lnTo>
                        <a:lnTo>
                          <a:pt x="0" y="377812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0" name="Freeform 19"/>
                  <p:cNvSpPr/>
                  <p:nvPr/>
                </p:nvSpPr>
                <p:spPr>
                  <a:xfrm>
                    <a:off x="5716905" y="2896235"/>
                    <a:ext cx="24512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512" h="3779013">
                        <a:moveTo>
                          <a:pt x="0" y="0"/>
                        </a:moveTo>
                        <a:lnTo>
                          <a:pt x="24511" y="0"/>
                        </a:lnTo>
                        <a:lnTo>
                          <a:pt x="24511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1" name="Freeform 20"/>
                  <p:cNvSpPr/>
                  <p:nvPr/>
                </p:nvSpPr>
                <p:spPr>
                  <a:xfrm>
                    <a:off x="5908548" y="2897251"/>
                    <a:ext cx="21718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6981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2" name="Freeform 21"/>
                  <p:cNvSpPr/>
                  <p:nvPr/>
                </p:nvSpPr>
                <p:spPr>
                  <a:xfrm>
                    <a:off x="6099048" y="2897886"/>
                    <a:ext cx="23496" cy="377812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3496" h="3778124">
                        <a:moveTo>
                          <a:pt x="0" y="0"/>
                        </a:moveTo>
                        <a:lnTo>
                          <a:pt x="23495" y="0"/>
                        </a:lnTo>
                        <a:lnTo>
                          <a:pt x="23495" y="3778123"/>
                        </a:lnTo>
                        <a:lnTo>
                          <a:pt x="0" y="377812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3" name="Freeform 22"/>
                  <p:cNvSpPr/>
                  <p:nvPr/>
                </p:nvSpPr>
                <p:spPr>
                  <a:xfrm>
                    <a:off x="6287897" y="2897251"/>
                    <a:ext cx="22734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6981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4" name="Freeform 23"/>
                  <p:cNvSpPr/>
                  <p:nvPr/>
                </p:nvSpPr>
                <p:spPr>
                  <a:xfrm>
                    <a:off x="6476619" y="2897251"/>
                    <a:ext cx="24639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639" h="3779013">
                        <a:moveTo>
                          <a:pt x="0" y="0"/>
                        </a:moveTo>
                        <a:lnTo>
                          <a:pt x="24638" y="0"/>
                        </a:lnTo>
                        <a:lnTo>
                          <a:pt x="24638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5" name="Freeform 24"/>
                  <p:cNvSpPr/>
                  <p:nvPr/>
                </p:nvSpPr>
                <p:spPr>
                  <a:xfrm>
                    <a:off x="6661912" y="2897251"/>
                    <a:ext cx="26417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6417" h="3779013">
                        <a:moveTo>
                          <a:pt x="0" y="0"/>
                        </a:moveTo>
                        <a:lnTo>
                          <a:pt x="26416" y="0"/>
                        </a:lnTo>
                        <a:lnTo>
                          <a:pt x="26416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6" name="Freeform 25"/>
                  <p:cNvSpPr/>
                  <p:nvPr/>
                </p:nvSpPr>
                <p:spPr>
                  <a:xfrm>
                    <a:off x="6847967" y="2894203"/>
                    <a:ext cx="27433" cy="37797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7433" h="3779775">
                        <a:moveTo>
                          <a:pt x="0" y="0"/>
                        </a:moveTo>
                        <a:lnTo>
                          <a:pt x="27432" y="0"/>
                        </a:lnTo>
                        <a:lnTo>
                          <a:pt x="27432" y="3779774"/>
                        </a:lnTo>
                        <a:lnTo>
                          <a:pt x="0" y="377977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7" name="Freeform 26"/>
                  <p:cNvSpPr/>
                  <p:nvPr/>
                </p:nvSpPr>
                <p:spPr>
                  <a:xfrm>
                    <a:off x="3084830" y="3266186"/>
                    <a:ext cx="3777108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7108" h="19686">
                        <a:moveTo>
                          <a:pt x="0" y="0"/>
                        </a:moveTo>
                        <a:lnTo>
                          <a:pt x="3777107" y="0"/>
                        </a:lnTo>
                        <a:lnTo>
                          <a:pt x="3777107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8" name="Freeform 27"/>
                  <p:cNvSpPr/>
                  <p:nvPr/>
                </p:nvSpPr>
                <p:spPr>
                  <a:xfrm>
                    <a:off x="3085719" y="3454400"/>
                    <a:ext cx="3782950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2950" h="19686">
                        <a:moveTo>
                          <a:pt x="0" y="0"/>
                        </a:moveTo>
                        <a:lnTo>
                          <a:pt x="3782949" y="0"/>
                        </a:lnTo>
                        <a:lnTo>
                          <a:pt x="3782949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9" name="Freeform 28"/>
                  <p:cNvSpPr/>
                  <p:nvPr/>
                </p:nvSpPr>
                <p:spPr>
                  <a:xfrm>
                    <a:off x="3083941" y="3639185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0" name="Freeform 29"/>
                  <p:cNvSpPr/>
                  <p:nvPr/>
                </p:nvSpPr>
                <p:spPr>
                  <a:xfrm>
                    <a:off x="3087751" y="4587367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1" name="Freeform 30"/>
                  <p:cNvSpPr/>
                  <p:nvPr/>
                </p:nvSpPr>
                <p:spPr>
                  <a:xfrm>
                    <a:off x="3085719" y="4399534"/>
                    <a:ext cx="3783712" cy="205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575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574"/>
                        </a:lnTo>
                        <a:lnTo>
                          <a:pt x="0" y="2057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2" name="Freeform 31"/>
                  <p:cNvSpPr/>
                  <p:nvPr/>
                </p:nvSpPr>
                <p:spPr>
                  <a:xfrm>
                    <a:off x="3085719" y="4209669"/>
                    <a:ext cx="3777108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7108" h="20702">
                        <a:moveTo>
                          <a:pt x="0" y="0"/>
                        </a:moveTo>
                        <a:lnTo>
                          <a:pt x="3777107" y="0"/>
                        </a:lnTo>
                        <a:lnTo>
                          <a:pt x="3777107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3" name="Freeform 32"/>
                  <p:cNvSpPr/>
                  <p:nvPr/>
                </p:nvSpPr>
                <p:spPr>
                  <a:xfrm>
                    <a:off x="3087751" y="4019931"/>
                    <a:ext cx="3782950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2950" h="19686">
                        <a:moveTo>
                          <a:pt x="0" y="0"/>
                        </a:moveTo>
                        <a:lnTo>
                          <a:pt x="3782949" y="0"/>
                        </a:lnTo>
                        <a:lnTo>
                          <a:pt x="3782949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4" name="Freeform 33"/>
                  <p:cNvSpPr/>
                  <p:nvPr/>
                </p:nvSpPr>
                <p:spPr>
                  <a:xfrm>
                    <a:off x="3086862" y="3831844"/>
                    <a:ext cx="3772282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2282" h="19686">
                        <a:moveTo>
                          <a:pt x="0" y="0"/>
                        </a:moveTo>
                        <a:lnTo>
                          <a:pt x="3772281" y="0"/>
                        </a:lnTo>
                        <a:lnTo>
                          <a:pt x="3772281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5" name="Freeform 34"/>
                  <p:cNvSpPr/>
                  <p:nvPr/>
                </p:nvSpPr>
                <p:spPr>
                  <a:xfrm>
                    <a:off x="3084830" y="4774184"/>
                    <a:ext cx="3776092" cy="198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6092" h="19813">
                        <a:moveTo>
                          <a:pt x="0" y="0"/>
                        </a:moveTo>
                        <a:lnTo>
                          <a:pt x="3776091" y="0"/>
                        </a:lnTo>
                        <a:lnTo>
                          <a:pt x="3776091" y="19812"/>
                        </a:lnTo>
                        <a:lnTo>
                          <a:pt x="0" y="198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6" name="Freeform 35"/>
                  <p:cNvSpPr/>
                  <p:nvPr/>
                </p:nvSpPr>
                <p:spPr>
                  <a:xfrm>
                    <a:off x="3083941" y="4964176"/>
                    <a:ext cx="3783077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077" h="19686">
                        <a:moveTo>
                          <a:pt x="0" y="0"/>
                        </a:moveTo>
                        <a:lnTo>
                          <a:pt x="3783076" y="0"/>
                        </a:lnTo>
                        <a:lnTo>
                          <a:pt x="3783076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7" name="Freeform 36"/>
                  <p:cNvSpPr/>
                  <p:nvPr/>
                </p:nvSpPr>
                <p:spPr>
                  <a:xfrm>
                    <a:off x="3082925" y="5153914"/>
                    <a:ext cx="3780918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0918" h="20702">
                        <a:moveTo>
                          <a:pt x="0" y="0"/>
                        </a:moveTo>
                        <a:lnTo>
                          <a:pt x="3780917" y="0"/>
                        </a:lnTo>
                        <a:lnTo>
                          <a:pt x="3780917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8" name="Freeform 37"/>
                  <p:cNvSpPr/>
                  <p:nvPr/>
                </p:nvSpPr>
                <p:spPr>
                  <a:xfrm>
                    <a:off x="3083941" y="5341874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9" name="Freeform 38"/>
                  <p:cNvSpPr/>
                  <p:nvPr/>
                </p:nvSpPr>
                <p:spPr>
                  <a:xfrm>
                    <a:off x="3082925" y="5526913"/>
                    <a:ext cx="3783585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585" h="20829">
                        <a:moveTo>
                          <a:pt x="0" y="0"/>
                        </a:moveTo>
                        <a:lnTo>
                          <a:pt x="3783584" y="0"/>
                        </a:lnTo>
                        <a:lnTo>
                          <a:pt x="3783584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0" name="Freeform 39"/>
                  <p:cNvSpPr/>
                  <p:nvPr/>
                </p:nvSpPr>
                <p:spPr>
                  <a:xfrm>
                    <a:off x="3085719" y="6471031"/>
                    <a:ext cx="3783712" cy="2286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2861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2860"/>
                        </a:lnTo>
                        <a:lnTo>
                          <a:pt x="0" y="2286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1" name="Freeform 40"/>
                  <p:cNvSpPr/>
                  <p:nvPr/>
                </p:nvSpPr>
                <p:spPr>
                  <a:xfrm>
                    <a:off x="3085719" y="6285992"/>
                    <a:ext cx="3784728" cy="2260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4728" h="22607">
                        <a:moveTo>
                          <a:pt x="0" y="0"/>
                        </a:moveTo>
                        <a:lnTo>
                          <a:pt x="3784727" y="0"/>
                        </a:lnTo>
                        <a:lnTo>
                          <a:pt x="3784727" y="22606"/>
                        </a:lnTo>
                        <a:lnTo>
                          <a:pt x="0" y="2260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2" name="Freeform 41"/>
                  <p:cNvSpPr/>
                  <p:nvPr/>
                </p:nvSpPr>
                <p:spPr>
                  <a:xfrm>
                    <a:off x="3082925" y="6097016"/>
                    <a:ext cx="3783077" cy="2095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077" h="20956">
                        <a:moveTo>
                          <a:pt x="0" y="0"/>
                        </a:moveTo>
                        <a:lnTo>
                          <a:pt x="3783076" y="0"/>
                        </a:lnTo>
                        <a:lnTo>
                          <a:pt x="3783076" y="20955"/>
                        </a:lnTo>
                        <a:lnTo>
                          <a:pt x="0" y="2095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3" name="Freeform 42"/>
                  <p:cNvSpPr/>
                  <p:nvPr/>
                </p:nvSpPr>
                <p:spPr>
                  <a:xfrm>
                    <a:off x="3083941" y="5907405"/>
                    <a:ext cx="3783712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829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4" name="Freeform 43"/>
                  <p:cNvSpPr/>
                  <p:nvPr/>
                </p:nvSpPr>
                <p:spPr>
                  <a:xfrm>
                    <a:off x="3083941" y="5719572"/>
                    <a:ext cx="3778886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8886" h="20829">
                        <a:moveTo>
                          <a:pt x="0" y="0"/>
                        </a:moveTo>
                        <a:lnTo>
                          <a:pt x="3778885" y="0"/>
                        </a:lnTo>
                        <a:lnTo>
                          <a:pt x="3778885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5" name="Freeform 44"/>
                  <p:cNvSpPr/>
                  <p:nvPr/>
                </p:nvSpPr>
                <p:spPr>
                  <a:xfrm>
                    <a:off x="3073527" y="6662674"/>
                    <a:ext cx="3801746" cy="2273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801746" h="22734">
                        <a:moveTo>
                          <a:pt x="0" y="0"/>
                        </a:moveTo>
                        <a:lnTo>
                          <a:pt x="3801745" y="0"/>
                        </a:lnTo>
                        <a:lnTo>
                          <a:pt x="3801745" y="22733"/>
                        </a:lnTo>
                        <a:lnTo>
                          <a:pt x="0" y="2273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47" name="Straight Connector 46"/>
                <p:cNvCxnSpPr/>
                <p:nvPr/>
              </p:nvCxnSpPr>
              <p:spPr>
                <a:xfrm flipV="1">
                  <a:off x="3072511" y="2628011"/>
                  <a:ext cx="0" cy="4038727"/>
                </a:xfrm>
                <a:prstGeom prst="line">
                  <a:avLst/>
                </a:prstGeom>
                <a:ln w="38100" cap="flat" cmpd="sng" algn="ctr">
                  <a:solidFill>
                    <a:srgbClr val="000000"/>
                  </a:solidFill>
                  <a:prstDash val="solid"/>
                  <a:round/>
                  <a:headEnd type="non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3074162" y="6671310"/>
                  <a:ext cx="4059809" cy="0"/>
                </a:xfrm>
                <a:prstGeom prst="line">
                  <a:avLst/>
                </a:prstGeom>
                <a:ln w="38100" cap="flat" cmpd="sng" algn="ctr">
                  <a:solidFill>
                    <a:srgbClr val="000000"/>
                  </a:solidFill>
                  <a:prstDash val="solid"/>
                  <a:round/>
                  <a:headEnd type="non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0" name="TextBox 49"/>
              <p:cNvSpPr txBox="1"/>
              <p:nvPr/>
            </p:nvSpPr>
            <p:spPr>
              <a:xfrm>
                <a:off x="2552700" y="27432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100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2628900" y="539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30</a:t>
                </a: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2628900" y="5778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20</a:t>
                </a: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2628900" y="6159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</a:t>
                </a: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2705100" y="66040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0</a:t>
                </a: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2616200" y="42672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60</a:t>
                </a: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2616200" y="46482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50</a:t>
                </a: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2616200" y="50292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40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616200" y="31242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90</a:t>
                </a: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2616200" y="35052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80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616200" y="38862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70</a:t>
                </a: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6604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100</a:t>
                </a: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3937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30</a:t>
                </a: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3556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20</a:t>
                </a: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3175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</a:t>
                </a: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5080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60</a:t>
                </a: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4699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50</a:t>
                </a: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4318000" y="66548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40</a:t>
                </a: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6223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90</a:t>
                </a: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5842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80</a:t>
                </a: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5461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70</a:t>
                </a:r>
              </a:p>
            </p:txBody>
          </p:sp>
        </p:grpSp>
        <p:sp>
          <p:nvSpPr>
            <p:cNvPr id="72" name="TextBox 71"/>
            <p:cNvSpPr txBox="1"/>
            <p:nvPr/>
          </p:nvSpPr>
          <p:spPr>
            <a:xfrm>
              <a:off x="4381500" y="6921500"/>
              <a:ext cx="1473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Maths mark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 rot="16200000">
              <a:off x="1849730" y="4457700"/>
              <a:ext cx="1482141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Art mark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6894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1800" y="50800"/>
            <a:ext cx="6654800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Draw a scatter graph of this information and describe the correlation: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9616893"/>
              </p:ext>
            </p:extLst>
          </p:nvPr>
        </p:nvGraphicFramePr>
        <p:xfrm>
          <a:off x="767334" y="825500"/>
          <a:ext cx="8361045" cy="1738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78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67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673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673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4576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Student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A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B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C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D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E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F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G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H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Maths mark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56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94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Art mark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9" name="Group 98"/>
          <p:cNvGrpSpPr/>
          <p:nvPr/>
        </p:nvGrpSpPr>
        <p:grpSpPr>
          <a:xfrm>
            <a:off x="2401500" y="2704211"/>
            <a:ext cx="4735900" cy="4570488"/>
            <a:chOff x="2401500" y="2704211"/>
            <a:chExt cx="4735900" cy="4570488"/>
          </a:xfrm>
        </p:grpSpPr>
        <p:grpSp>
          <p:nvGrpSpPr>
            <p:cNvPr id="74" name="Group 73"/>
            <p:cNvGrpSpPr/>
            <p:nvPr/>
          </p:nvGrpSpPr>
          <p:grpSpPr>
            <a:xfrm>
              <a:off x="2401500" y="2704211"/>
              <a:ext cx="4735900" cy="4570488"/>
              <a:chOff x="2401500" y="2704211"/>
              <a:chExt cx="4735900" cy="4570488"/>
            </a:xfrm>
          </p:grpSpPr>
          <p:grpSp>
            <p:nvGrpSpPr>
              <p:cNvPr id="71" name="Group 70"/>
              <p:cNvGrpSpPr/>
              <p:nvPr/>
            </p:nvGrpSpPr>
            <p:grpSpPr>
              <a:xfrm>
                <a:off x="2501900" y="2704211"/>
                <a:ext cx="4635500" cy="4316488"/>
                <a:chOff x="2501900" y="2704211"/>
                <a:chExt cx="4635500" cy="4316488"/>
              </a:xfrm>
            </p:grpSpPr>
            <p:grpSp>
              <p:nvGrpSpPr>
                <p:cNvPr id="49" name="Group 48"/>
                <p:cNvGrpSpPr/>
                <p:nvPr/>
              </p:nvGrpSpPr>
              <p:grpSpPr>
                <a:xfrm>
                  <a:off x="3021711" y="2704211"/>
                  <a:ext cx="4061460" cy="4057397"/>
                  <a:chOff x="3021711" y="2704211"/>
                  <a:chExt cx="4061460" cy="4057397"/>
                </a:xfrm>
              </p:grpSpPr>
              <p:grpSp>
                <p:nvGrpSpPr>
                  <p:cNvPr id="46" name="Group 45"/>
                  <p:cNvGrpSpPr/>
                  <p:nvPr/>
                </p:nvGrpSpPr>
                <p:grpSpPr>
                  <a:xfrm>
                    <a:off x="3022727" y="2962910"/>
                    <a:ext cx="3801873" cy="3798698"/>
                    <a:chOff x="3022727" y="2962910"/>
                    <a:chExt cx="3801873" cy="3798698"/>
                  </a:xfrm>
                </p:grpSpPr>
                <p:sp>
                  <p:nvSpPr>
                    <p:cNvPr id="4" name="Freeform 3"/>
                    <p:cNvSpPr/>
                    <p:nvPr/>
                  </p:nvSpPr>
                  <p:spPr>
                    <a:xfrm>
                      <a:off x="3022727" y="2971419"/>
                      <a:ext cx="18924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8924" h="3776981">
                          <a:moveTo>
                            <a:pt x="0" y="0"/>
                          </a:moveTo>
                          <a:lnTo>
                            <a:pt x="18923" y="0"/>
                          </a:lnTo>
                          <a:lnTo>
                            <a:pt x="18923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5" name="Freeform 4"/>
                    <p:cNvSpPr/>
                    <p:nvPr/>
                  </p:nvSpPr>
                  <p:spPr>
                    <a:xfrm>
                      <a:off x="3022727" y="2962910"/>
                      <a:ext cx="3800603" cy="1892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800603" h="18924">
                          <a:moveTo>
                            <a:pt x="0" y="0"/>
                          </a:moveTo>
                          <a:lnTo>
                            <a:pt x="3800602" y="0"/>
                          </a:lnTo>
                          <a:lnTo>
                            <a:pt x="3800602" y="18923"/>
                          </a:lnTo>
                          <a:lnTo>
                            <a:pt x="0" y="1892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" name="Freeform 5"/>
                    <p:cNvSpPr/>
                    <p:nvPr/>
                  </p:nvSpPr>
                  <p:spPr>
                    <a:xfrm>
                      <a:off x="3036062" y="3152775"/>
                      <a:ext cx="3780791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0791" h="19686">
                          <a:moveTo>
                            <a:pt x="0" y="0"/>
                          </a:moveTo>
                          <a:lnTo>
                            <a:pt x="3780790" y="0"/>
                          </a:lnTo>
                          <a:lnTo>
                            <a:pt x="3780790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" name="Freeform 6"/>
                    <p:cNvSpPr/>
                    <p:nvPr/>
                  </p:nvSpPr>
                  <p:spPr>
                    <a:xfrm>
                      <a:off x="3213481" y="2972435"/>
                      <a:ext cx="19813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813" h="3776981">
                          <a:moveTo>
                            <a:pt x="0" y="0"/>
                          </a:moveTo>
                          <a:lnTo>
                            <a:pt x="19812" y="0"/>
                          </a:lnTo>
                          <a:lnTo>
                            <a:pt x="19812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8" name="Freeform 7"/>
                    <p:cNvSpPr/>
                    <p:nvPr/>
                  </p:nvSpPr>
                  <p:spPr>
                    <a:xfrm>
                      <a:off x="3401314" y="2971419"/>
                      <a:ext cx="19813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813" h="3776981">
                          <a:moveTo>
                            <a:pt x="0" y="0"/>
                          </a:moveTo>
                          <a:lnTo>
                            <a:pt x="19812" y="0"/>
                          </a:lnTo>
                          <a:lnTo>
                            <a:pt x="19812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9" name="Freeform 8"/>
                    <p:cNvSpPr/>
                    <p:nvPr/>
                  </p:nvSpPr>
                  <p:spPr>
                    <a:xfrm>
                      <a:off x="3591941" y="2972435"/>
                      <a:ext cx="21718" cy="377799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7997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7996"/>
                          </a:lnTo>
                          <a:lnTo>
                            <a:pt x="0" y="377799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0" name="Freeform 9"/>
                    <p:cNvSpPr/>
                    <p:nvPr/>
                  </p:nvSpPr>
                  <p:spPr>
                    <a:xfrm>
                      <a:off x="3776980" y="2971419"/>
                      <a:ext cx="22734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9013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1" name="Freeform 10"/>
                    <p:cNvSpPr/>
                    <p:nvPr/>
                  </p:nvSpPr>
                  <p:spPr>
                    <a:xfrm>
                      <a:off x="3967734" y="2972435"/>
                      <a:ext cx="19686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686" h="3776981">
                          <a:moveTo>
                            <a:pt x="0" y="0"/>
                          </a:moveTo>
                          <a:lnTo>
                            <a:pt x="19685" y="0"/>
                          </a:lnTo>
                          <a:lnTo>
                            <a:pt x="19685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2" name="Freeform 11"/>
                    <p:cNvSpPr/>
                    <p:nvPr/>
                  </p:nvSpPr>
                  <p:spPr>
                    <a:xfrm>
                      <a:off x="4158488" y="2973451"/>
                      <a:ext cx="21718" cy="377799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7997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7996"/>
                          </a:lnTo>
                          <a:lnTo>
                            <a:pt x="0" y="377799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" name="Freeform 12"/>
                    <p:cNvSpPr/>
                    <p:nvPr/>
                  </p:nvSpPr>
                  <p:spPr>
                    <a:xfrm>
                      <a:off x="4347210" y="2972435"/>
                      <a:ext cx="20702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0702" h="3776981">
                          <a:moveTo>
                            <a:pt x="0" y="0"/>
                          </a:moveTo>
                          <a:lnTo>
                            <a:pt x="20701" y="0"/>
                          </a:lnTo>
                          <a:lnTo>
                            <a:pt x="20701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4" name="Freeform 13"/>
                    <p:cNvSpPr/>
                    <p:nvPr/>
                  </p:nvSpPr>
                  <p:spPr>
                    <a:xfrm>
                      <a:off x="4536948" y="2974086"/>
                      <a:ext cx="22734" cy="377609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6092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6091"/>
                          </a:lnTo>
                          <a:lnTo>
                            <a:pt x="0" y="377609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5" name="Freeform 14"/>
                    <p:cNvSpPr/>
                    <p:nvPr/>
                  </p:nvSpPr>
                  <p:spPr>
                    <a:xfrm>
                      <a:off x="4720971" y="2972435"/>
                      <a:ext cx="24385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385" h="3776981">
                          <a:moveTo>
                            <a:pt x="0" y="0"/>
                          </a:moveTo>
                          <a:lnTo>
                            <a:pt x="24384" y="0"/>
                          </a:lnTo>
                          <a:lnTo>
                            <a:pt x="24384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6" name="Freeform 15"/>
                    <p:cNvSpPr/>
                    <p:nvPr/>
                  </p:nvSpPr>
                  <p:spPr>
                    <a:xfrm>
                      <a:off x="4912868" y="2973451"/>
                      <a:ext cx="19686" cy="377418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686" h="3774187">
                          <a:moveTo>
                            <a:pt x="0" y="0"/>
                          </a:moveTo>
                          <a:lnTo>
                            <a:pt x="19685" y="0"/>
                          </a:lnTo>
                          <a:lnTo>
                            <a:pt x="19685" y="3774186"/>
                          </a:lnTo>
                          <a:lnTo>
                            <a:pt x="0" y="377418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7" name="Freeform 16"/>
                    <p:cNvSpPr/>
                    <p:nvPr/>
                  </p:nvSpPr>
                  <p:spPr>
                    <a:xfrm>
                      <a:off x="5103495" y="2973451"/>
                      <a:ext cx="21591" cy="377520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591" h="3775203">
                          <a:moveTo>
                            <a:pt x="0" y="0"/>
                          </a:moveTo>
                          <a:lnTo>
                            <a:pt x="21590" y="0"/>
                          </a:lnTo>
                          <a:lnTo>
                            <a:pt x="21590" y="3775202"/>
                          </a:lnTo>
                          <a:lnTo>
                            <a:pt x="0" y="377520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8" name="Freeform 17"/>
                    <p:cNvSpPr/>
                    <p:nvPr/>
                  </p:nvSpPr>
                  <p:spPr>
                    <a:xfrm>
                      <a:off x="5292217" y="2973451"/>
                      <a:ext cx="20702" cy="3775965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0702" h="3775965">
                          <a:moveTo>
                            <a:pt x="0" y="0"/>
                          </a:moveTo>
                          <a:lnTo>
                            <a:pt x="20701" y="0"/>
                          </a:lnTo>
                          <a:lnTo>
                            <a:pt x="20701" y="3775964"/>
                          </a:lnTo>
                          <a:lnTo>
                            <a:pt x="0" y="3775964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9" name="Freeform 18"/>
                    <p:cNvSpPr/>
                    <p:nvPr/>
                  </p:nvSpPr>
                  <p:spPr>
                    <a:xfrm>
                      <a:off x="5482082" y="2974086"/>
                      <a:ext cx="22734" cy="377812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8124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8123"/>
                          </a:lnTo>
                          <a:lnTo>
                            <a:pt x="0" y="377812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0" name="Freeform 19"/>
                    <p:cNvSpPr/>
                    <p:nvPr/>
                  </p:nvSpPr>
                  <p:spPr>
                    <a:xfrm>
                      <a:off x="5666105" y="2972435"/>
                      <a:ext cx="24512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512" h="3779013">
                          <a:moveTo>
                            <a:pt x="0" y="0"/>
                          </a:moveTo>
                          <a:lnTo>
                            <a:pt x="24511" y="0"/>
                          </a:lnTo>
                          <a:lnTo>
                            <a:pt x="24511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1" name="Freeform 20"/>
                    <p:cNvSpPr/>
                    <p:nvPr/>
                  </p:nvSpPr>
                  <p:spPr>
                    <a:xfrm>
                      <a:off x="5857748" y="2973451"/>
                      <a:ext cx="21718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6981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" name="Freeform 21"/>
                    <p:cNvSpPr/>
                    <p:nvPr/>
                  </p:nvSpPr>
                  <p:spPr>
                    <a:xfrm>
                      <a:off x="6048248" y="2974086"/>
                      <a:ext cx="23496" cy="377812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3496" h="3778124">
                          <a:moveTo>
                            <a:pt x="0" y="0"/>
                          </a:moveTo>
                          <a:lnTo>
                            <a:pt x="23495" y="0"/>
                          </a:lnTo>
                          <a:lnTo>
                            <a:pt x="23495" y="3778123"/>
                          </a:lnTo>
                          <a:lnTo>
                            <a:pt x="0" y="377812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3" name="Freeform 22"/>
                    <p:cNvSpPr/>
                    <p:nvPr/>
                  </p:nvSpPr>
                  <p:spPr>
                    <a:xfrm>
                      <a:off x="6237097" y="2973451"/>
                      <a:ext cx="22734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6981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4" name="Freeform 23"/>
                    <p:cNvSpPr/>
                    <p:nvPr/>
                  </p:nvSpPr>
                  <p:spPr>
                    <a:xfrm>
                      <a:off x="6425819" y="2973451"/>
                      <a:ext cx="24639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639" h="3779013">
                          <a:moveTo>
                            <a:pt x="0" y="0"/>
                          </a:moveTo>
                          <a:lnTo>
                            <a:pt x="24638" y="0"/>
                          </a:lnTo>
                          <a:lnTo>
                            <a:pt x="24638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5" name="Freeform 24"/>
                    <p:cNvSpPr/>
                    <p:nvPr/>
                  </p:nvSpPr>
                  <p:spPr>
                    <a:xfrm>
                      <a:off x="6611112" y="2973451"/>
                      <a:ext cx="26417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6417" h="3779013">
                          <a:moveTo>
                            <a:pt x="0" y="0"/>
                          </a:moveTo>
                          <a:lnTo>
                            <a:pt x="26416" y="0"/>
                          </a:lnTo>
                          <a:lnTo>
                            <a:pt x="26416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6" name="Freeform 25"/>
                    <p:cNvSpPr/>
                    <p:nvPr/>
                  </p:nvSpPr>
                  <p:spPr>
                    <a:xfrm>
                      <a:off x="6797167" y="2970403"/>
                      <a:ext cx="27433" cy="3779775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7433" h="3779775">
                          <a:moveTo>
                            <a:pt x="0" y="0"/>
                          </a:moveTo>
                          <a:lnTo>
                            <a:pt x="27432" y="0"/>
                          </a:lnTo>
                          <a:lnTo>
                            <a:pt x="27432" y="3779774"/>
                          </a:lnTo>
                          <a:lnTo>
                            <a:pt x="0" y="3779774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7" name="Freeform 26"/>
                    <p:cNvSpPr/>
                    <p:nvPr/>
                  </p:nvSpPr>
                  <p:spPr>
                    <a:xfrm>
                      <a:off x="3034030" y="3342386"/>
                      <a:ext cx="3777108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7108" h="19686">
                          <a:moveTo>
                            <a:pt x="0" y="0"/>
                          </a:moveTo>
                          <a:lnTo>
                            <a:pt x="3777107" y="0"/>
                          </a:lnTo>
                          <a:lnTo>
                            <a:pt x="3777107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8" name="Freeform 27"/>
                    <p:cNvSpPr/>
                    <p:nvPr/>
                  </p:nvSpPr>
                  <p:spPr>
                    <a:xfrm>
                      <a:off x="3034919" y="3530600"/>
                      <a:ext cx="3782950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2950" h="19686">
                          <a:moveTo>
                            <a:pt x="0" y="0"/>
                          </a:moveTo>
                          <a:lnTo>
                            <a:pt x="3782949" y="0"/>
                          </a:lnTo>
                          <a:lnTo>
                            <a:pt x="3782949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9" name="Freeform 28"/>
                    <p:cNvSpPr/>
                    <p:nvPr/>
                  </p:nvSpPr>
                  <p:spPr>
                    <a:xfrm>
                      <a:off x="3033141" y="3715385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0" name="Freeform 29"/>
                    <p:cNvSpPr/>
                    <p:nvPr/>
                  </p:nvSpPr>
                  <p:spPr>
                    <a:xfrm>
                      <a:off x="3036951" y="4663567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1" name="Freeform 30"/>
                    <p:cNvSpPr/>
                    <p:nvPr/>
                  </p:nvSpPr>
                  <p:spPr>
                    <a:xfrm>
                      <a:off x="3034919" y="4475734"/>
                      <a:ext cx="3783712" cy="20575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575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574"/>
                          </a:lnTo>
                          <a:lnTo>
                            <a:pt x="0" y="20574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2" name="Freeform 31"/>
                    <p:cNvSpPr/>
                    <p:nvPr/>
                  </p:nvSpPr>
                  <p:spPr>
                    <a:xfrm>
                      <a:off x="3034919" y="4285869"/>
                      <a:ext cx="3777108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7108" h="20702">
                          <a:moveTo>
                            <a:pt x="0" y="0"/>
                          </a:moveTo>
                          <a:lnTo>
                            <a:pt x="3777107" y="0"/>
                          </a:lnTo>
                          <a:lnTo>
                            <a:pt x="3777107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3" name="Freeform 32"/>
                    <p:cNvSpPr/>
                    <p:nvPr/>
                  </p:nvSpPr>
                  <p:spPr>
                    <a:xfrm>
                      <a:off x="3036951" y="4096131"/>
                      <a:ext cx="3782950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2950" h="19686">
                          <a:moveTo>
                            <a:pt x="0" y="0"/>
                          </a:moveTo>
                          <a:lnTo>
                            <a:pt x="3782949" y="0"/>
                          </a:lnTo>
                          <a:lnTo>
                            <a:pt x="3782949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4" name="Freeform 33"/>
                    <p:cNvSpPr/>
                    <p:nvPr/>
                  </p:nvSpPr>
                  <p:spPr>
                    <a:xfrm>
                      <a:off x="3036062" y="3908044"/>
                      <a:ext cx="3772282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2282" h="19686">
                          <a:moveTo>
                            <a:pt x="0" y="0"/>
                          </a:moveTo>
                          <a:lnTo>
                            <a:pt x="3772281" y="0"/>
                          </a:lnTo>
                          <a:lnTo>
                            <a:pt x="3772281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5" name="Freeform 34"/>
                    <p:cNvSpPr/>
                    <p:nvPr/>
                  </p:nvSpPr>
                  <p:spPr>
                    <a:xfrm>
                      <a:off x="3034030" y="4850384"/>
                      <a:ext cx="3776092" cy="198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6092" h="19813">
                          <a:moveTo>
                            <a:pt x="0" y="0"/>
                          </a:moveTo>
                          <a:lnTo>
                            <a:pt x="3776091" y="0"/>
                          </a:lnTo>
                          <a:lnTo>
                            <a:pt x="3776091" y="19812"/>
                          </a:lnTo>
                          <a:lnTo>
                            <a:pt x="0" y="198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6" name="Freeform 35"/>
                    <p:cNvSpPr/>
                    <p:nvPr/>
                  </p:nvSpPr>
                  <p:spPr>
                    <a:xfrm>
                      <a:off x="3033141" y="5040376"/>
                      <a:ext cx="3783077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077" h="19686">
                          <a:moveTo>
                            <a:pt x="0" y="0"/>
                          </a:moveTo>
                          <a:lnTo>
                            <a:pt x="3783076" y="0"/>
                          </a:lnTo>
                          <a:lnTo>
                            <a:pt x="3783076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7" name="Freeform 36"/>
                    <p:cNvSpPr/>
                    <p:nvPr/>
                  </p:nvSpPr>
                  <p:spPr>
                    <a:xfrm>
                      <a:off x="3032125" y="5230114"/>
                      <a:ext cx="3780918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0918" h="20702">
                          <a:moveTo>
                            <a:pt x="0" y="0"/>
                          </a:moveTo>
                          <a:lnTo>
                            <a:pt x="3780917" y="0"/>
                          </a:lnTo>
                          <a:lnTo>
                            <a:pt x="3780917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8" name="Freeform 37"/>
                    <p:cNvSpPr/>
                    <p:nvPr/>
                  </p:nvSpPr>
                  <p:spPr>
                    <a:xfrm>
                      <a:off x="3033141" y="5418074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9" name="Freeform 38"/>
                    <p:cNvSpPr/>
                    <p:nvPr/>
                  </p:nvSpPr>
                  <p:spPr>
                    <a:xfrm>
                      <a:off x="3032125" y="5603113"/>
                      <a:ext cx="3783585" cy="20829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585" h="20829">
                          <a:moveTo>
                            <a:pt x="0" y="0"/>
                          </a:moveTo>
                          <a:lnTo>
                            <a:pt x="3783584" y="0"/>
                          </a:lnTo>
                          <a:lnTo>
                            <a:pt x="3783584" y="20828"/>
                          </a:lnTo>
                          <a:lnTo>
                            <a:pt x="0" y="20828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0" name="Freeform 39"/>
                    <p:cNvSpPr/>
                    <p:nvPr/>
                  </p:nvSpPr>
                  <p:spPr>
                    <a:xfrm>
                      <a:off x="3034919" y="6547231"/>
                      <a:ext cx="3783712" cy="2286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2861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2860"/>
                          </a:lnTo>
                          <a:lnTo>
                            <a:pt x="0" y="2286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1" name="Freeform 40"/>
                    <p:cNvSpPr/>
                    <p:nvPr/>
                  </p:nvSpPr>
                  <p:spPr>
                    <a:xfrm>
                      <a:off x="3034919" y="6362192"/>
                      <a:ext cx="3784728" cy="2260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4728" h="22606">
                          <a:moveTo>
                            <a:pt x="0" y="0"/>
                          </a:moveTo>
                          <a:lnTo>
                            <a:pt x="3784727" y="0"/>
                          </a:lnTo>
                          <a:lnTo>
                            <a:pt x="3784727" y="22605"/>
                          </a:lnTo>
                          <a:lnTo>
                            <a:pt x="0" y="2260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2" name="Freeform 41"/>
                    <p:cNvSpPr/>
                    <p:nvPr/>
                  </p:nvSpPr>
                  <p:spPr>
                    <a:xfrm>
                      <a:off x="3032125" y="6173216"/>
                      <a:ext cx="3783077" cy="2095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077" h="20956">
                          <a:moveTo>
                            <a:pt x="0" y="0"/>
                          </a:moveTo>
                          <a:lnTo>
                            <a:pt x="3783076" y="0"/>
                          </a:lnTo>
                          <a:lnTo>
                            <a:pt x="3783076" y="20955"/>
                          </a:lnTo>
                          <a:lnTo>
                            <a:pt x="0" y="2095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3" name="Freeform 42"/>
                    <p:cNvSpPr/>
                    <p:nvPr/>
                  </p:nvSpPr>
                  <p:spPr>
                    <a:xfrm>
                      <a:off x="3033141" y="5983605"/>
                      <a:ext cx="3783712" cy="20829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829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828"/>
                          </a:lnTo>
                          <a:lnTo>
                            <a:pt x="0" y="20828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4" name="Freeform 43"/>
                    <p:cNvSpPr/>
                    <p:nvPr/>
                  </p:nvSpPr>
                  <p:spPr>
                    <a:xfrm>
                      <a:off x="3033141" y="5795772"/>
                      <a:ext cx="3778886" cy="20829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8886" h="20829">
                          <a:moveTo>
                            <a:pt x="0" y="0"/>
                          </a:moveTo>
                          <a:lnTo>
                            <a:pt x="3778885" y="0"/>
                          </a:lnTo>
                          <a:lnTo>
                            <a:pt x="3778885" y="20828"/>
                          </a:lnTo>
                          <a:lnTo>
                            <a:pt x="0" y="20828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5" name="Freeform 44"/>
                    <p:cNvSpPr/>
                    <p:nvPr/>
                  </p:nvSpPr>
                  <p:spPr>
                    <a:xfrm>
                      <a:off x="3022727" y="6738874"/>
                      <a:ext cx="3801746" cy="2273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801746" h="22734">
                          <a:moveTo>
                            <a:pt x="0" y="0"/>
                          </a:moveTo>
                          <a:lnTo>
                            <a:pt x="3801745" y="0"/>
                          </a:lnTo>
                          <a:lnTo>
                            <a:pt x="3801745" y="22733"/>
                          </a:lnTo>
                          <a:lnTo>
                            <a:pt x="0" y="2273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cxnSp>
                <p:nvCxnSpPr>
                  <p:cNvPr id="47" name="Straight Connector 46"/>
                  <p:cNvCxnSpPr/>
                  <p:nvPr/>
                </p:nvCxnSpPr>
                <p:spPr>
                  <a:xfrm flipV="1">
                    <a:off x="3021711" y="2704211"/>
                    <a:ext cx="0" cy="4038727"/>
                  </a:xfrm>
                  <a:prstGeom prst="line">
                    <a:avLst/>
                  </a:prstGeom>
                  <a:ln w="38100" cap="flat" cmpd="sng" algn="ctr">
                    <a:solidFill>
                      <a:srgbClr val="000000"/>
                    </a:solidFill>
                    <a:prstDash val="solid"/>
                    <a:round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/>
                  <p:nvPr/>
                </p:nvCxnSpPr>
                <p:spPr>
                  <a:xfrm>
                    <a:off x="3023362" y="6747510"/>
                    <a:ext cx="4059809" cy="0"/>
                  </a:xfrm>
                  <a:prstGeom prst="line">
                    <a:avLst/>
                  </a:prstGeom>
                  <a:ln w="38100" cap="flat" cmpd="sng" algn="ctr">
                    <a:solidFill>
                      <a:srgbClr val="000000"/>
                    </a:solidFill>
                    <a:prstDash val="solid"/>
                    <a:round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0" name="TextBox 49"/>
                <p:cNvSpPr txBox="1"/>
                <p:nvPr/>
              </p:nvSpPr>
              <p:spPr>
                <a:xfrm>
                  <a:off x="2501900" y="28194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100</a:t>
                  </a:r>
                </a:p>
              </p:txBody>
            </p:sp>
            <p:sp>
              <p:nvSpPr>
                <p:cNvPr id="51" name="TextBox 50"/>
                <p:cNvSpPr txBox="1"/>
                <p:nvPr/>
              </p:nvSpPr>
              <p:spPr>
                <a:xfrm>
                  <a:off x="2578100" y="5473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30</a:t>
                  </a:r>
                </a:p>
              </p:txBody>
            </p:sp>
            <p:sp>
              <p:nvSpPr>
                <p:cNvPr id="52" name="TextBox 51"/>
                <p:cNvSpPr txBox="1"/>
                <p:nvPr/>
              </p:nvSpPr>
              <p:spPr>
                <a:xfrm>
                  <a:off x="2578100" y="5854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20</a:t>
                  </a:r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2578100" y="6235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</a:t>
                  </a:r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2654300" y="66802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0</a:t>
                  </a:r>
                </a:p>
              </p:txBody>
            </p:sp>
            <p:sp>
              <p:nvSpPr>
                <p:cNvPr id="55" name="TextBox 54"/>
                <p:cNvSpPr txBox="1"/>
                <p:nvPr/>
              </p:nvSpPr>
              <p:spPr>
                <a:xfrm>
                  <a:off x="2565400" y="43434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60</a:t>
                  </a:r>
                </a:p>
              </p:txBody>
            </p:sp>
            <p:sp>
              <p:nvSpPr>
                <p:cNvPr id="56" name="TextBox 55"/>
                <p:cNvSpPr txBox="1"/>
                <p:nvPr/>
              </p:nvSpPr>
              <p:spPr>
                <a:xfrm>
                  <a:off x="2565400" y="47244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50</a:t>
                  </a:r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2565400" y="51054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40</a:t>
                  </a:r>
                </a:p>
              </p:txBody>
            </p:sp>
            <p:sp>
              <p:nvSpPr>
                <p:cNvPr id="58" name="TextBox 57"/>
                <p:cNvSpPr txBox="1"/>
                <p:nvPr/>
              </p:nvSpPr>
              <p:spPr>
                <a:xfrm>
                  <a:off x="2565400" y="32004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90</a:t>
                  </a:r>
                </a:p>
              </p:txBody>
            </p:sp>
            <p:sp>
              <p:nvSpPr>
                <p:cNvPr id="59" name="TextBox 58"/>
                <p:cNvSpPr txBox="1"/>
                <p:nvPr/>
              </p:nvSpPr>
              <p:spPr>
                <a:xfrm>
                  <a:off x="2565400" y="35814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80</a:t>
                  </a:r>
                </a:p>
              </p:txBody>
            </p:sp>
            <p:sp>
              <p:nvSpPr>
                <p:cNvPr id="60" name="TextBox 59"/>
                <p:cNvSpPr txBox="1"/>
                <p:nvPr/>
              </p:nvSpPr>
              <p:spPr>
                <a:xfrm>
                  <a:off x="2565400" y="39624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70</a:t>
                  </a:r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6553200" y="6743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100</a:t>
                  </a:r>
                </a:p>
              </p:txBody>
            </p:sp>
            <p:sp>
              <p:nvSpPr>
                <p:cNvPr id="62" name="TextBox 61"/>
                <p:cNvSpPr txBox="1"/>
                <p:nvPr/>
              </p:nvSpPr>
              <p:spPr>
                <a:xfrm>
                  <a:off x="3886200" y="6743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30</a:t>
                  </a:r>
                </a:p>
              </p:txBody>
            </p:sp>
            <p:sp>
              <p:nvSpPr>
                <p:cNvPr id="63" name="TextBox 62"/>
                <p:cNvSpPr txBox="1"/>
                <p:nvPr/>
              </p:nvSpPr>
              <p:spPr>
                <a:xfrm>
                  <a:off x="3505200" y="6743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20</a:t>
                  </a:r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3124200" y="6743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</a:t>
                  </a:r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5029200" y="6743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60</a:t>
                  </a:r>
                </a:p>
              </p:txBody>
            </p:sp>
            <p:sp>
              <p:nvSpPr>
                <p:cNvPr id="66" name="TextBox 65"/>
                <p:cNvSpPr txBox="1"/>
                <p:nvPr/>
              </p:nvSpPr>
              <p:spPr>
                <a:xfrm>
                  <a:off x="4648200" y="6743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50</a:t>
                  </a:r>
                </a:p>
              </p:txBody>
            </p:sp>
            <p:sp>
              <p:nvSpPr>
                <p:cNvPr id="67" name="TextBox 66"/>
                <p:cNvSpPr txBox="1"/>
                <p:nvPr/>
              </p:nvSpPr>
              <p:spPr>
                <a:xfrm>
                  <a:off x="4267200" y="67310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40</a:t>
                  </a:r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>
                  <a:off x="6172200" y="6743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90</a:t>
                  </a:r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5791200" y="6743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80</a:t>
                  </a:r>
                </a:p>
              </p:txBody>
            </p:sp>
            <p:sp>
              <p:nvSpPr>
                <p:cNvPr id="70" name="TextBox 69"/>
                <p:cNvSpPr txBox="1"/>
                <p:nvPr/>
              </p:nvSpPr>
              <p:spPr>
                <a:xfrm>
                  <a:off x="5410200" y="67437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70</a:t>
                  </a:r>
                </a:p>
              </p:txBody>
            </p:sp>
          </p:grpSp>
          <p:sp>
            <p:nvSpPr>
              <p:cNvPr id="72" name="TextBox 71"/>
              <p:cNvSpPr txBox="1"/>
              <p:nvPr/>
            </p:nvSpPr>
            <p:spPr>
              <a:xfrm>
                <a:off x="4330700" y="6997700"/>
                <a:ext cx="1473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Maths mark</a:t>
                </a: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 rot="16200000">
                <a:off x="1803400" y="4533900"/>
                <a:ext cx="1473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Art mark</a:t>
                </a:r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5725668" y="5039614"/>
              <a:ext cx="264669" cy="162053"/>
              <a:chOff x="5725668" y="5039614"/>
              <a:chExt cx="264669" cy="162053"/>
            </a:xfrm>
          </p:grpSpPr>
          <p:sp>
            <p:nvSpPr>
              <p:cNvPr id="75" name="Freeform 74"/>
              <p:cNvSpPr/>
              <p:nvPr/>
            </p:nvSpPr>
            <p:spPr>
              <a:xfrm>
                <a:off x="5725668" y="50396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6" name="Freeform 75"/>
              <p:cNvSpPr/>
              <p:nvPr/>
            </p:nvSpPr>
            <p:spPr>
              <a:xfrm>
                <a:off x="5725668" y="50396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3807968" y="3541014"/>
              <a:ext cx="264669" cy="162053"/>
              <a:chOff x="3807968" y="3541014"/>
              <a:chExt cx="264669" cy="162053"/>
            </a:xfrm>
          </p:grpSpPr>
          <p:sp>
            <p:nvSpPr>
              <p:cNvPr id="78" name="Freeform 77"/>
              <p:cNvSpPr/>
              <p:nvPr/>
            </p:nvSpPr>
            <p:spPr>
              <a:xfrm>
                <a:off x="3807968" y="35410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9" name="Freeform 78"/>
              <p:cNvSpPr/>
              <p:nvPr/>
            </p:nvSpPr>
            <p:spPr>
              <a:xfrm>
                <a:off x="3807968" y="35410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5433568" y="5458714"/>
              <a:ext cx="264669" cy="162053"/>
              <a:chOff x="5433568" y="5458714"/>
              <a:chExt cx="264669" cy="162053"/>
            </a:xfrm>
          </p:grpSpPr>
          <p:sp>
            <p:nvSpPr>
              <p:cNvPr id="81" name="Freeform 80"/>
              <p:cNvSpPr/>
              <p:nvPr/>
            </p:nvSpPr>
            <p:spPr>
              <a:xfrm>
                <a:off x="5433568" y="54587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Freeform 81"/>
              <p:cNvSpPr/>
              <p:nvPr/>
            </p:nvSpPr>
            <p:spPr>
              <a:xfrm>
                <a:off x="5433568" y="54587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>
              <a:off x="4227068" y="3375914"/>
              <a:ext cx="264669" cy="162053"/>
              <a:chOff x="4227068" y="3375914"/>
              <a:chExt cx="264669" cy="162053"/>
            </a:xfrm>
          </p:grpSpPr>
          <p:sp>
            <p:nvSpPr>
              <p:cNvPr id="84" name="Freeform 83"/>
              <p:cNvSpPr/>
              <p:nvPr/>
            </p:nvSpPr>
            <p:spPr>
              <a:xfrm>
                <a:off x="4227068" y="33759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Freeform 84"/>
              <p:cNvSpPr/>
              <p:nvPr/>
            </p:nvSpPr>
            <p:spPr>
              <a:xfrm>
                <a:off x="4227068" y="33759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5039868" y="4633214"/>
              <a:ext cx="264669" cy="162053"/>
              <a:chOff x="5039868" y="4633214"/>
              <a:chExt cx="264669" cy="162053"/>
            </a:xfrm>
          </p:grpSpPr>
          <p:sp>
            <p:nvSpPr>
              <p:cNvPr id="87" name="Freeform 86"/>
              <p:cNvSpPr/>
              <p:nvPr/>
            </p:nvSpPr>
            <p:spPr>
              <a:xfrm>
                <a:off x="5039868" y="46332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8" name="Freeform 87"/>
              <p:cNvSpPr/>
              <p:nvPr/>
            </p:nvSpPr>
            <p:spPr>
              <a:xfrm>
                <a:off x="5039868" y="46332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4823968" y="4887214"/>
              <a:ext cx="264669" cy="162053"/>
              <a:chOff x="4823968" y="4887214"/>
              <a:chExt cx="264669" cy="162053"/>
            </a:xfrm>
          </p:grpSpPr>
          <p:sp>
            <p:nvSpPr>
              <p:cNvPr id="90" name="Freeform 89"/>
              <p:cNvSpPr/>
              <p:nvPr/>
            </p:nvSpPr>
            <p:spPr>
              <a:xfrm>
                <a:off x="4823968" y="48872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Freeform 90"/>
              <p:cNvSpPr/>
              <p:nvPr/>
            </p:nvSpPr>
            <p:spPr>
              <a:xfrm>
                <a:off x="4823968" y="48872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>
              <a:off x="5255768" y="5014214"/>
              <a:ext cx="264669" cy="162053"/>
              <a:chOff x="5255768" y="5014214"/>
              <a:chExt cx="264669" cy="162053"/>
            </a:xfrm>
          </p:grpSpPr>
          <p:sp>
            <p:nvSpPr>
              <p:cNvPr id="93" name="Freeform 92"/>
              <p:cNvSpPr/>
              <p:nvPr/>
            </p:nvSpPr>
            <p:spPr>
              <a:xfrm>
                <a:off x="5255768" y="50142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4" name="Freeform 93"/>
              <p:cNvSpPr/>
              <p:nvPr/>
            </p:nvSpPr>
            <p:spPr>
              <a:xfrm>
                <a:off x="5255768" y="50142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8" name="Group 97"/>
            <p:cNvGrpSpPr/>
            <p:nvPr/>
          </p:nvGrpSpPr>
          <p:grpSpPr>
            <a:xfrm>
              <a:off x="6436868" y="5966714"/>
              <a:ext cx="264669" cy="162053"/>
              <a:chOff x="6436868" y="5966714"/>
              <a:chExt cx="264669" cy="162053"/>
            </a:xfrm>
          </p:grpSpPr>
          <p:sp>
            <p:nvSpPr>
              <p:cNvPr id="96" name="Freeform 95"/>
              <p:cNvSpPr/>
              <p:nvPr/>
            </p:nvSpPr>
            <p:spPr>
              <a:xfrm>
                <a:off x="6436868" y="59667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7" name="Freeform 96"/>
              <p:cNvSpPr/>
              <p:nvPr/>
            </p:nvSpPr>
            <p:spPr>
              <a:xfrm>
                <a:off x="6436868" y="59667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00" name="TextBox 99"/>
          <p:cNvSpPr txBox="1"/>
          <p:nvPr/>
        </p:nvSpPr>
        <p:spPr>
          <a:xfrm>
            <a:off x="7086600" y="4089400"/>
            <a:ext cx="2540335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u="sng">
                <a:solidFill>
                  <a:srgbClr val="0000FF"/>
                </a:solidFill>
                <a:latin typeface="Trebuchet MS - 24"/>
              </a:rPr>
              <a:t>Correlation:</a:t>
            </a:r>
          </a:p>
          <a:p>
            <a:pPr algn="ctr"/>
            <a:r>
              <a:rPr lang="en-GB" u="sng">
                <a:solidFill>
                  <a:srgbClr val="0000FF"/>
                </a:solidFill>
                <a:latin typeface="Trebuchet MS - 24"/>
              </a:rPr>
              <a:t>N</a:t>
            </a:r>
            <a:r>
              <a:rPr lang="en-GB">
                <a:solidFill>
                  <a:srgbClr val="0000FF"/>
                </a:solidFill>
                <a:latin typeface="Trebuchet MS - 24"/>
              </a:rPr>
              <a:t>egative(Moderate) </a:t>
            </a:r>
          </a:p>
        </p:txBody>
      </p:sp>
    </p:spTree>
    <p:extLst>
      <p:ext uri="{BB962C8B-B14F-4D97-AF65-F5344CB8AC3E}">
        <p14:creationId xmlns:p14="http://schemas.microsoft.com/office/powerpoint/2010/main" val="4177775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/>
          <p:cNvGrpSpPr/>
          <p:nvPr/>
        </p:nvGrpSpPr>
        <p:grpSpPr>
          <a:xfrm>
            <a:off x="2598350" y="2659761"/>
            <a:ext cx="4735900" cy="4570488"/>
            <a:chOff x="2598350" y="2659761"/>
            <a:chExt cx="4735900" cy="4570488"/>
          </a:xfrm>
        </p:grpSpPr>
        <p:grpSp>
          <p:nvGrpSpPr>
            <p:cNvPr id="72" name="Group 71"/>
            <p:cNvGrpSpPr/>
            <p:nvPr/>
          </p:nvGrpSpPr>
          <p:grpSpPr>
            <a:xfrm>
              <a:off x="2598350" y="2659761"/>
              <a:ext cx="4735900" cy="4570488"/>
              <a:chOff x="2598350" y="2659761"/>
              <a:chExt cx="4735900" cy="4570488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2698750" y="2659761"/>
                <a:ext cx="4635500" cy="4316488"/>
                <a:chOff x="2698750" y="2659761"/>
                <a:chExt cx="4635500" cy="4316488"/>
              </a:xfrm>
            </p:grpSpPr>
            <p:grpSp>
              <p:nvGrpSpPr>
                <p:cNvPr id="47" name="Group 46"/>
                <p:cNvGrpSpPr/>
                <p:nvPr/>
              </p:nvGrpSpPr>
              <p:grpSpPr>
                <a:xfrm>
                  <a:off x="3218561" y="2659761"/>
                  <a:ext cx="4061460" cy="4057396"/>
                  <a:chOff x="3218561" y="2659761"/>
                  <a:chExt cx="4061460" cy="4057396"/>
                </a:xfrm>
              </p:grpSpPr>
              <p:grpSp>
                <p:nvGrpSpPr>
                  <p:cNvPr id="44" name="Group 43"/>
                  <p:cNvGrpSpPr/>
                  <p:nvPr/>
                </p:nvGrpSpPr>
                <p:grpSpPr>
                  <a:xfrm>
                    <a:off x="3219577" y="2918460"/>
                    <a:ext cx="3801873" cy="3798697"/>
                    <a:chOff x="3219577" y="2918460"/>
                    <a:chExt cx="3801873" cy="3798697"/>
                  </a:xfrm>
                </p:grpSpPr>
                <p:sp>
                  <p:nvSpPr>
                    <p:cNvPr id="2" name="Freeform 1"/>
                    <p:cNvSpPr/>
                    <p:nvPr/>
                  </p:nvSpPr>
                  <p:spPr>
                    <a:xfrm>
                      <a:off x="3219577" y="2926969"/>
                      <a:ext cx="18924" cy="3776980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8924" h="3776980">
                          <a:moveTo>
                            <a:pt x="0" y="0"/>
                          </a:moveTo>
                          <a:lnTo>
                            <a:pt x="18923" y="0"/>
                          </a:lnTo>
                          <a:lnTo>
                            <a:pt x="18923" y="3776979"/>
                          </a:lnTo>
                          <a:lnTo>
                            <a:pt x="0" y="3776979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" name="Freeform 2"/>
                    <p:cNvSpPr/>
                    <p:nvPr/>
                  </p:nvSpPr>
                  <p:spPr>
                    <a:xfrm>
                      <a:off x="3219577" y="2918460"/>
                      <a:ext cx="3800603" cy="1892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800603" h="18924">
                          <a:moveTo>
                            <a:pt x="0" y="0"/>
                          </a:moveTo>
                          <a:lnTo>
                            <a:pt x="3800602" y="0"/>
                          </a:lnTo>
                          <a:lnTo>
                            <a:pt x="3800602" y="18923"/>
                          </a:lnTo>
                          <a:lnTo>
                            <a:pt x="0" y="1892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" name="Freeform 3"/>
                    <p:cNvSpPr/>
                    <p:nvPr/>
                  </p:nvSpPr>
                  <p:spPr>
                    <a:xfrm>
                      <a:off x="3232912" y="3108325"/>
                      <a:ext cx="3780791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0791" h="19686">
                          <a:moveTo>
                            <a:pt x="0" y="0"/>
                          </a:moveTo>
                          <a:lnTo>
                            <a:pt x="3780790" y="0"/>
                          </a:lnTo>
                          <a:lnTo>
                            <a:pt x="3780790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5" name="Freeform 4"/>
                    <p:cNvSpPr/>
                    <p:nvPr/>
                  </p:nvSpPr>
                  <p:spPr>
                    <a:xfrm>
                      <a:off x="3410331" y="2927985"/>
                      <a:ext cx="19813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813" h="3776981">
                          <a:moveTo>
                            <a:pt x="0" y="0"/>
                          </a:moveTo>
                          <a:lnTo>
                            <a:pt x="19812" y="0"/>
                          </a:lnTo>
                          <a:lnTo>
                            <a:pt x="19812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" name="Freeform 5"/>
                    <p:cNvSpPr/>
                    <p:nvPr/>
                  </p:nvSpPr>
                  <p:spPr>
                    <a:xfrm>
                      <a:off x="3598164" y="2926969"/>
                      <a:ext cx="19813" cy="3776980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813" h="3776980">
                          <a:moveTo>
                            <a:pt x="0" y="0"/>
                          </a:moveTo>
                          <a:lnTo>
                            <a:pt x="19812" y="0"/>
                          </a:lnTo>
                          <a:lnTo>
                            <a:pt x="19812" y="3776979"/>
                          </a:lnTo>
                          <a:lnTo>
                            <a:pt x="0" y="3776979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" name="Freeform 6"/>
                    <p:cNvSpPr/>
                    <p:nvPr/>
                  </p:nvSpPr>
                  <p:spPr>
                    <a:xfrm>
                      <a:off x="3788791" y="2927985"/>
                      <a:ext cx="21718" cy="377799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7997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7996"/>
                          </a:lnTo>
                          <a:lnTo>
                            <a:pt x="0" y="377799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8" name="Freeform 7"/>
                    <p:cNvSpPr/>
                    <p:nvPr/>
                  </p:nvSpPr>
                  <p:spPr>
                    <a:xfrm>
                      <a:off x="3973830" y="2926969"/>
                      <a:ext cx="22734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9013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9" name="Freeform 8"/>
                    <p:cNvSpPr/>
                    <p:nvPr/>
                  </p:nvSpPr>
                  <p:spPr>
                    <a:xfrm>
                      <a:off x="4164584" y="2927985"/>
                      <a:ext cx="19686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686" h="3776981">
                          <a:moveTo>
                            <a:pt x="0" y="0"/>
                          </a:moveTo>
                          <a:lnTo>
                            <a:pt x="19685" y="0"/>
                          </a:lnTo>
                          <a:lnTo>
                            <a:pt x="19685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0" name="Freeform 9"/>
                    <p:cNvSpPr/>
                    <p:nvPr/>
                  </p:nvSpPr>
                  <p:spPr>
                    <a:xfrm>
                      <a:off x="4355338" y="2929001"/>
                      <a:ext cx="21718" cy="377799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7996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7995"/>
                          </a:lnTo>
                          <a:lnTo>
                            <a:pt x="0" y="377799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1" name="Freeform 10"/>
                    <p:cNvSpPr/>
                    <p:nvPr/>
                  </p:nvSpPr>
                  <p:spPr>
                    <a:xfrm>
                      <a:off x="4544060" y="2927985"/>
                      <a:ext cx="20702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0702" h="3776981">
                          <a:moveTo>
                            <a:pt x="0" y="0"/>
                          </a:moveTo>
                          <a:lnTo>
                            <a:pt x="20701" y="0"/>
                          </a:lnTo>
                          <a:lnTo>
                            <a:pt x="20701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2" name="Freeform 11"/>
                    <p:cNvSpPr/>
                    <p:nvPr/>
                  </p:nvSpPr>
                  <p:spPr>
                    <a:xfrm>
                      <a:off x="4733798" y="2929636"/>
                      <a:ext cx="22734" cy="377609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6091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6090"/>
                          </a:lnTo>
                          <a:lnTo>
                            <a:pt x="0" y="377609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" name="Freeform 12"/>
                    <p:cNvSpPr/>
                    <p:nvPr/>
                  </p:nvSpPr>
                  <p:spPr>
                    <a:xfrm>
                      <a:off x="4917821" y="2927985"/>
                      <a:ext cx="24385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385" h="3776981">
                          <a:moveTo>
                            <a:pt x="0" y="0"/>
                          </a:moveTo>
                          <a:lnTo>
                            <a:pt x="24384" y="0"/>
                          </a:lnTo>
                          <a:lnTo>
                            <a:pt x="24384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4" name="Freeform 13"/>
                    <p:cNvSpPr/>
                    <p:nvPr/>
                  </p:nvSpPr>
                  <p:spPr>
                    <a:xfrm>
                      <a:off x="5109718" y="2929001"/>
                      <a:ext cx="19686" cy="37741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686" h="3774186">
                          <a:moveTo>
                            <a:pt x="0" y="0"/>
                          </a:moveTo>
                          <a:lnTo>
                            <a:pt x="19685" y="0"/>
                          </a:lnTo>
                          <a:lnTo>
                            <a:pt x="19685" y="3774185"/>
                          </a:lnTo>
                          <a:lnTo>
                            <a:pt x="0" y="37741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5" name="Freeform 14"/>
                    <p:cNvSpPr/>
                    <p:nvPr/>
                  </p:nvSpPr>
                  <p:spPr>
                    <a:xfrm>
                      <a:off x="5300345" y="2929001"/>
                      <a:ext cx="21591" cy="37752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591" h="3775202">
                          <a:moveTo>
                            <a:pt x="0" y="0"/>
                          </a:moveTo>
                          <a:lnTo>
                            <a:pt x="21590" y="0"/>
                          </a:lnTo>
                          <a:lnTo>
                            <a:pt x="21590" y="3775201"/>
                          </a:lnTo>
                          <a:lnTo>
                            <a:pt x="0" y="37752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6" name="Freeform 15"/>
                    <p:cNvSpPr/>
                    <p:nvPr/>
                  </p:nvSpPr>
                  <p:spPr>
                    <a:xfrm>
                      <a:off x="5489067" y="2929001"/>
                      <a:ext cx="20702" cy="377596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0702" h="3775964">
                          <a:moveTo>
                            <a:pt x="0" y="0"/>
                          </a:moveTo>
                          <a:lnTo>
                            <a:pt x="20701" y="0"/>
                          </a:lnTo>
                          <a:lnTo>
                            <a:pt x="20701" y="3775963"/>
                          </a:lnTo>
                          <a:lnTo>
                            <a:pt x="0" y="377596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7" name="Freeform 16"/>
                    <p:cNvSpPr/>
                    <p:nvPr/>
                  </p:nvSpPr>
                  <p:spPr>
                    <a:xfrm>
                      <a:off x="5678932" y="2929636"/>
                      <a:ext cx="22734" cy="377812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8123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8122"/>
                          </a:lnTo>
                          <a:lnTo>
                            <a:pt x="0" y="377812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8" name="Freeform 17"/>
                    <p:cNvSpPr/>
                    <p:nvPr/>
                  </p:nvSpPr>
                  <p:spPr>
                    <a:xfrm>
                      <a:off x="5862955" y="2927985"/>
                      <a:ext cx="24512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512" h="3779013">
                          <a:moveTo>
                            <a:pt x="0" y="0"/>
                          </a:moveTo>
                          <a:lnTo>
                            <a:pt x="24511" y="0"/>
                          </a:lnTo>
                          <a:lnTo>
                            <a:pt x="24511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9" name="Freeform 18"/>
                    <p:cNvSpPr/>
                    <p:nvPr/>
                  </p:nvSpPr>
                  <p:spPr>
                    <a:xfrm>
                      <a:off x="6054598" y="2929001"/>
                      <a:ext cx="21718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6981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0" name="Freeform 19"/>
                    <p:cNvSpPr/>
                    <p:nvPr/>
                  </p:nvSpPr>
                  <p:spPr>
                    <a:xfrm>
                      <a:off x="6245098" y="2929636"/>
                      <a:ext cx="23496" cy="377812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3496" h="3778123">
                          <a:moveTo>
                            <a:pt x="0" y="0"/>
                          </a:moveTo>
                          <a:lnTo>
                            <a:pt x="23495" y="0"/>
                          </a:lnTo>
                          <a:lnTo>
                            <a:pt x="23495" y="3778122"/>
                          </a:lnTo>
                          <a:lnTo>
                            <a:pt x="0" y="377812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1" name="Freeform 20"/>
                    <p:cNvSpPr/>
                    <p:nvPr/>
                  </p:nvSpPr>
                  <p:spPr>
                    <a:xfrm>
                      <a:off x="6433947" y="2929001"/>
                      <a:ext cx="22734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6981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" name="Freeform 21"/>
                    <p:cNvSpPr/>
                    <p:nvPr/>
                  </p:nvSpPr>
                  <p:spPr>
                    <a:xfrm>
                      <a:off x="6622669" y="2929001"/>
                      <a:ext cx="24639" cy="377901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639" h="3779012">
                          <a:moveTo>
                            <a:pt x="0" y="0"/>
                          </a:moveTo>
                          <a:lnTo>
                            <a:pt x="24638" y="0"/>
                          </a:lnTo>
                          <a:lnTo>
                            <a:pt x="24638" y="3779011"/>
                          </a:lnTo>
                          <a:lnTo>
                            <a:pt x="0" y="377901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3" name="Freeform 22"/>
                    <p:cNvSpPr/>
                    <p:nvPr/>
                  </p:nvSpPr>
                  <p:spPr>
                    <a:xfrm>
                      <a:off x="6807962" y="2929001"/>
                      <a:ext cx="26417" cy="377901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6417" h="3779012">
                          <a:moveTo>
                            <a:pt x="0" y="0"/>
                          </a:moveTo>
                          <a:lnTo>
                            <a:pt x="26416" y="0"/>
                          </a:lnTo>
                          <a:lnTo>
                            <a:pt x="26416" y="3779011"/>
                          </a:lnTo>
                          <a:lnTo>
                            <a:pt x="0" y="377901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4" name="Freeform 23"/>
                    <p:cNvSpPr/>
                    <p:nvPr/>
                  </p:nvSpPr>
                  <p:spPr>
                    <a:xfrm>
                      <a:off x="6994017" y="2925953"/>
                      <a:ext cx="27433" cy="3779775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7433" h="3779775">
                          <a:moveTo>
                            <a:pt x="0" y="0"/>
                          </a:moveTo>
                          <a:lnTo>
                            <a:pt x="27432" y="0"/>
                          </a:lnTo>
                          <a:lnTo>
                            <a:pt x="27432" y="3779774"/>
                          </a:lnTo>
                          <a:lnTo>
                            <a:pt x="0" y="3779774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5" name="Freeform 24"/>
                    <p:cNvSpPr/>
                    <p:nvPr/>
                  </p:nvSpPr>
                  <p:spPr>
                    <a:xfrm>
                      <a:off x="3230880" y="3297936"/>
                      <a:ext cx="3777108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7108" h="19686">
                          <a:moveTo>
                            <a:pt x="0" y="0"/>
                          </a:moveTo>
                          <a:lnTo>
                            <a:pt x="3777107" y="0"/>
                          </a:lnTo>
                          <a:lnTo>
                            <a:pt x="3777107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6" name="Freeform 25"/>
                    <p:cNvSpPr/>
                    <p:nvPr/>
                  </p:nvSpPr>
                  <p:spPr>
                    <a:xfrm>
                      <a:off x="3231769" y="3486150"/>
                      <a:ext cx="3782950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2950" h="19686">
                          <a:moveTo>
                            <a:pt x="0" y="0"/>
                          </a:moveTo>
                          <a:lnTo>
                            <a:pt x="3782949" y="0"/>
                          </a:lnTo>
                          <a:lnTo>
                            <a:pt x="3782949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7" name="Freeform 26"/>
                    <p:cNvSpPr/>
                    <p:nvPr/>
                  </p:nvSpPr>
                  <p:spPr>
                    <a:xfrm>
                      <a:off x="3229991" y="3670935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8" name="Freeform 27"/>
                    <p:cNvSpPr/>
                    <p:nvPr/>
                  </p:nvSpPr>
                  <p:spPr>
                    <a:xfrm>
                      <a:off x="3233801" y="4619117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9" name="Freeform 28"/>
                    <p:cNvSpPr/>
                    <p:nvPr/>
                  </p:nvSpPr>
                  <p:spPr>
                    <a:xfrm>
                      <a:off x="3231769" y="4431284"/>
                      <a:ext cx="3783712" cy="20575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575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574"/>
                          </a:lnTo>
                          <a:lnTo>
                            <a:pt x="0" y="20574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0" name="Freeform 29"/>
                    <p:cNvSpPr/>
                    <p:nvPr/>
                  </p:nvSpPr>
                  <p:spPr>
                    <a:xfrm>
                      <a:off x="3231769" y="4241419"/>
                      <a:ext cx="3777108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7108" h="20702">
                          <a:moveTo>
                            <a:pt x="0" y="0"/>
                          </a:moveTo>
                          <a:lnTo>
                            <a:pt x="3777107" y="0"/>
                          </a:lnTo>
                          <a:lnTo>
                            <a:pt x="3777107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1" name="Freeform 30"/>
                    <p:cNvSpPr/>
                    <p:nvPr/>
                  </p:nvSpPr>
                  <p:spPr>
                    <a:xfrm>
                      <a:off x="3233801" y="4051681"/>
                      <a:ext cx="3782950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2950" h="19686">
                          <a:moveTo>
                            <a:pt x="0" y="0"/>
                          </a:moveTo>
                          <a:lnTo>
                            <a:pt x="3782949" y="0"/>
                          </a:lnTo>
                          <a:lnTo>
                            <a:pt x="3782949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2" name="Freeform 31"/>
                    <p:cNvSpPr/>
                    <p:nvPr/>
                  </p:nvSpPr>
                  <p:spPr>
                    <a:xfrm>
                      <a:off x="3232912" y="3863594"/>
                      <a:ext cx="3772282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2282" h="19686">
                          <a:moveTo>
                            <a:pt x="0" y="0"/>
                          </a:moveTo>
                          <a:lnTo>
                            <a:pt x="3772281" y="0"/>
                          </a:lnTo>
                          <a:lnTo>
                            <a:pt x="3772281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3" name="Freeform 32"/>
                    <p:cNvSpPr/>
                    <p:nvPr/>
                  </p:nvSpPr>
                  <p:spPr>
                    <a:xfrm>
                      <a:off x="3230880" y="4805934"/>
                      <a:ext cx="3776092" cy="1981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6092" h="19812">
                          <a:moveTo>
                            <a:pt x="0" y="0"/>
                          </a:moveTo>
                          <a:lnTo>
                            <a:pt x="3776091" y="0"/>
                          </a:lnTo>
                          <a:lnTo>
                            <a:pt x="3776091" y="19811"/>
                          </a:lnTo>
                          <a:lnTo>
                            <a:pt x="0" y="1981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4" name="Freeform 33"/>
                    <p:cNvSpPr/>
                    <p:nvPr/>
                  </p:nvSpPr>
                  <p:spPr>
                    <a:xfrm>
                      <a:off x="3229991" y="4995926"/>
                      <a:ext cx="3783077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077" h="19686">
                          <a:moveTo>
                            <a:pt x="0" y="0"/>
                          </a:moveTo>
                          <a:lnTo>
                            <a:pt x="3783076" y="0"/>
                          </a:lnTo>
                          <a:lnTo>
                            <a:pt x="3783076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5" name="Freeform 34"/>
                    <p:cNvSpPr/>
                    <p:nvPr/>
                  </p:nvSpPr>
                  <p:spPr>
                    <a:xfrm>
                      <a:off x="3228975" y="5185664"/>
                      <a:ext cx="3780918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0918" h="20702">
                          <a:moveTo>
                            <a:pt x="0" y="0"/>
                          </a:moveTo>
                          <a:lnTo>
                            <a:pt x="3780917" y="0"/>
                          </a:lnTo>
                          <a:lnTo>
                            <a:pt x="3780917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6" name="Freeform 35"/>
                    <p:cNvSpPr/>
                    <p:nvPr/>
                  </p:nvSpPr>
                  <p:spPr>
                    <a:xfrm>
                      <a:off x="3229991" y="5373624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7" name="Freeform 36"/>
                    <p:cNvSpPr/>
                    <p:nvPr/>
                  </p:nvSpPr>
                  <p:spPr>
                    <a:xfrm>
                      <a:off x="3228975" y="5558663"/>
                      <a:ext cx="3783585" cy="20829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585" h="20829">
                          <a:moveTo>
                            <a:pt x="0" y="0"/>
                          </a:moveTo>
                          <a:lnTo>
                            <a:pt x="3783584" y="0"/>
                          </a:lnTo>
                          <a:lnTo>
                            <a:pt x="3783584" y="20828"/>
                          </a:lnTo>
                          <a:lnTo>
                            <a:pt x="0" y="20828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8" name="Freeform 37"/>
                    <p:cNvSpPr/>
                    <p:nvPr/>
                  </p:nvSpPr>
                  <p:spPr>
                    <a:xfrm>
                      <a:off x="3231769" y="6502781"/>
                      <a:ext cx="3783712" cy="22860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2860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2859"/>
                          </a:lnTo>
                          <a:lnTo>
                            <a:pt x="0" y="22859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9" name="Freeform 38"/>
                    <p:cNvSpPr/>
                    <p:nvPr/>
                  </p:nvSpPr>
                  <p:spPr>
                    <a:xfrm>
                      <a:off x="3231769" y="6317742"/>
                      <a:ext cx="3784728" cy="2260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4728" h="22606">
                          <a:moveTo>
                            <a:pt x="0" y="0"/>
                          </a:moveTo>
                          <a:lnTo>
                            <a:pt x="3784727" y="0"/>
                          </a:lnTo>
                          <a:lnTo>
                            <a:pt x="3784727" y="22605"/>
                          </a:lnTo>
                          <a:lnTo>
                            <a:pt x="0" y="2260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0" name="Freeform 39"/>
                    <p:cNvSpPr/>
                    <p:nvPr/>
                  </p:nvSpPr>
                  <p:spPr>
                    <a:xfrm>
                      <a:off x="3228975" y="6128765"/>
                      <a:ext cx="3783077" cy="2095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077" h="20957">
                          <a:moveTo>
                            <a:pt x="0" y="0"/>
                          </a:moveTo>
                          <a:lnTo>
                            <a:pt x="3783076" y="0"/>
                          </a:lnTo>
                          <a:lnTo>
                            <a:pt x="3783076" y="20956"/>
                          </a:lnTo>
                          <a:lnTo>
                            <a:pt x="0" y="2095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1" name="Freeform 40"/>
                    <p:cNvSpPr/>
                    <p:nvPr/>
                  </p:nvSpPr>
                  <p:spPr>
                    <a:xfrm>
                      <a:off x="3229991" y="5939155"/>
                      <a:ext cx="3783712" cy="20829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829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828"/>
                          </a:lnTo>
                          <a:lnTo>
                            <a:pt x="0" y="20828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2" name="Freeform 41"/>
                    <p:cNvSpPr/>
                    <p:nvPr/>
                  </p:nvSpPr>
                  <p:spPr>
                    <a:xfrm>
                      <a:off x="3229991" y="5751322"/>
                      <a:ext cx="3778886" cy="20829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8886" h="20829">
                          <a:moveTo>
                            <a:pt x="0" y="0"/>
                          </a:moveTo>
                          <a:lnTo>
                            <a:pt x="3778885" y="0"/>
                          </a:lnTo>
                          <a:lnTo>
                            <a:pt x="3778885" y="20828"/>
                          </a:lnTo>
                          <a:lnTo>
                            <a:pt x="0" y="20828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3" name="Freeform 42"/>
                    <p:cNvSpPr/>
                    <p:nvPr/>
                  </p:nvSpPr>
                  <p:spPr>
                    <a:xfrm>
                      <a:off x="3219577" y="6694423"/>
                      <a:ext cx="3801746" cy="2273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801746" h="22734">
                          <a:moveTo>
                            <a:pt x="0" y="0"/>
                          </a:moveTo>
                          <a:lnTo>
                            <a:pt x="3801745" y="0"/>
                          </a:lnTo>
                          <a:lnTo>
                            <a:pt x="3801745" y="22733"/>
                          </a:lnTo>
                          <a:lnTo>
                            <a:pt x="0" y="2273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cxnSp>
                <p:nvCxnSpPr>
                  <p:cNvPr id="45" name="Straight Connector 44"/>
                  <p:cNvCxnSpPr/>
                  <p:nvPr/>
                </p:nvCxnSpPr>
                <p:spPr>
                  <a:xfrm flipV="1">
                    <a:off x="3218561" y="2659761"/>
                    <a:ext cx="0" cy="4038727"/>
                  </a:xfrm>
                  <a:prstGeom prst="line">
                    <a:avLst/>
                  </a:prstGeom>
                  <a:ln w="38100" cap="flat" cmpd="sng" algn="ctr">
                    <a:solidFill>
                      <a:srgbClr val="000000"/>
                    </a:solidFill>
                    <a:prstDash val="solid"/>
                    <a:round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3220212" y="6703060"/>
                    <a:ext cx="4059809" cy="0"/>
                  </a:xfrm>
                  <a:prstGeom prst="line">
                    <a:avLst/>
                  </a:prstGeom>
                  <a:ln w="38100" cap="flat" cmpd="sng" algn="ctr">
                    <a:solidFill>
                      <a:srgbClr val="000000"/>
                    </a:solidFill>
                    <a:prstDash val="solid"/>
                    <a:round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8" name="TextBox 47"/>
                <p:cNvSpPr txBox="1"/>
                <p:nvPr/>
              </p:nvSpPr>
              <p:spPr>
                <a:xfrm>
                  <a:off x="2698750" y="27749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100</a:t>
                  </a:r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2774950" y="5429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30</a:t>
                  </a:r>
                </a:p>
              </p:txBody>
            </p:sp>
            <p:sp>
              <p:nvSpPr>
                <p:cNvPr id="50" name="TextBox 49"/>
                <p:cNvSpPr txBox="1"/>
                <p:nvPr/>
              </p:nvSpPr>
              <p:spPr>
                <a:xfrm>
                  <a:off x="2774950" y="5810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20</a:t>
                  </a:r>
                </a:p>
              </p:txBody>
            </p:sp>
            <p:sp>
              <p:nvSpPr>
                <p:cNvPr id="51" name="TextBox 50"/>
                <p:cNvSpPr txBox="1"/>
                <p:nvPr/>
              </p:nvSpPr>
              <p:spPr>
                <a:xfrm>
                  <a:off x="2774950" y="6191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</a:t>
                  </a:r>
                </a:p>
              </p:txBody>
            </p:sp>
            <p:sp>
              <p:nvSpPr>
                <p:cNvPr id="52" name="TextBox 51"/>
                <p:cNvSpPr txBox="1"/>
                <p:nvPr/>
              </p:nvSpPr>
              <p:spPr>
                <a:xfrm>
                  <a:off x="2851150" y="66357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0</a:t>
                  </a:r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2762250" y="42989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60</a:t>
                  </a:r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2762250" y="46799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50</a:t>
                  </a:r>
                </a:p>
              </p:txBody>
            </p:sp>
            <p:sp>
              <p:nvSpPr>
                <p:cNvPr id="55" name="TextBox 54"/>
                <p:cNvSpPr txBox="1"/>
                <p:nvPr/>
              </p:nvSpPr>
              <p:spPr>
                <a:xfrm>
                  <a:off x="2762250" y="50609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40</a:t>
                  </a:r>
                </a:p>
              </p:txBody>
            </p:sp>
            <p:sp>
              <p:nvSpPr>
                <p:cNvPr id="56" name="TextBox 55"/>
                <p:cNvSpPr txBox="1"/>
                <p:nvPr/>
              </p:nvSpPr>
              <p:spPr>
                <a:xfrm>
                  <a:off x="2762250" y="31559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90</a:t>
                  </a:r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2762250" y="35369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80</a:t>
                  </a:r>
                </a:p>
              </p:txBody>
            </p:sp>
            <p:sp>
              <p:nvSpPr>
                <p:cNvPr id="58" name="TextBox 57"/>
                <p:cNvSpPr txBox="1"/>
                <p:nvPr/>
              </p:nvSpPr>
              <p:spPr>
                <a:xfrm>
                  <a:off x="2762250" y="39179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70</a:t>
                  </a:r>
                </a:p>
              </p:txBody>
            </p:sp>
            <p:sp>
              <p:nvSpPr>
                <p:cNvPr id="59" name="TextBox 58"/>
                <p:cNvSpPr txBox="1"/>
                <p:nvPr/>
              </p:nvSpPr>
              <p:spPr>
                <a:xfrm>
                  <a:off x="6750050" y="6699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100</a:t>
                  </a:r>
                </a:p>
              </p:txBody>
            </p:sp>
            <p:sp>
              <p:nvSpPr>
                <p:cNvPr id="60" name="TextBox 59"/>
                <p:cNvSpPr txBox="1"/>
                <p:nvPr/>
              </p:nvSpPr>
              <p:spPr>
                <a:xfrm>
                  <a:off x="4083050" y="6699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30</a:t>
                  </a:r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702050" y="6699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20</a:t>
                  </a:r>
                </a:p>
              </p:txBody>
            </p:sp>
            <p:sp>
              <p:nvSpPr>
                <p:cNvPr id="62" name="TextBox 61"/>
                <p:cNvSpPr txBox="1"/>
                <p:nvPr/>
              </p:nvSpPr>
              <p:spPr>
                <a:xfrm>
                  <a:off x="3321050" y="6699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</a:t>
                  </a:r>
                </a:p>
              </p:txBody>
            </p:sp>
            <p:sp>
              <p:nvSpPr>
                <p:cNvPr id="63" name="TextBox 62"/>
                <p:cNvSpPr txBox="1"/>
                <p:nvPr/>
              </p:nvSpPr>
              <p:spPr>
                <a:xfrm>
                  <a:off x="5226050" y="6699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60</a:t>
                  </a:r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4845050" y="6699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50</a:t>
                  </a:r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4464050" y="66865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40</a:t>
                  </a:r>
                </a:p>
              </p:txBody>
            </p:sp>
            <p:sp>
              <p:nvSpPr>
                <p:cNvPr id="66" name="TextBox 65"/>
                <p:cNvSpPr txBox="1"/>
                <p:nvPr/>
              </p:nvSpPr>
              <p:spPr>
                <a:xfrm>
                  <a:off x="6369050" y="6699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90</a:t>
                  </a:r>
                </a:p>
              </p:txBody>
            </p:sp>
            <p:sp>
              <p:nvSpPr>
                <p:cNvPr id="67" name="TextBox 66"/>
                <p:cNvSpPr txBox="1"/>
                <p:nvPr/>
              </p:nvSpPr>
              <p:spPr>
                <a:xfrm>
                  <a:off x="5988050" y="6699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80</a:t>
                  </a:r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>
                  <a:off x="5607050" y="669925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70</a:t>
                  </a:r>
                </a:p>
              </p:txBody>
            </p:sp>
          </p:grpSp>
          <p:sp>
            <p:nvSpPr>
              <p:cNvPr id="70" name="TextBox 69"/>
              <p:cNvSpPr txBox="1"/>
              <p:nvPr/>
            </p:nvSpPr>
            <p:spPr>
              <a:xfrm>
                <a:off x="4527550" y="6953250"/>
                <a:ext cx="1473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Maths mark</a:t>
                </a: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 rot="16200000">
                <a:off x="2000250" y="4489450"/>
                <a:ext cx="1473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Science mark</a:t>
                </a:r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>
              <a:off x="5884418" y="4042664"/>
              <a:ext cx="264669" cy="162053"/>
              <a:chOff x="5884418" y="4042664"/>
              <a:chExt cx="264669" cy="162053"/>
            </a:xfrm>
          </p:grpSpPr>
          <p:sp>
            <p:nvSpPr>
              <p:cNvPr id="73" name="Freeform 72"/>
              <p:cNvSpPr/>
              <p:nvPr/>
            </p:nvSpPr>
            <p:spPr>
              <a:xfrm>
                <a:off x="5884418" y="4042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Freeform 73"/>
              <p:cNvSpPr/>
              <p:nvPr/>
            </p:nvSpPr>
            <p:spPr>
              <a:xfrm>
                <a:off x="5884418" y="4042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8" name="Group 77"/>
            <p:cNvGrpSpPr/>
            <p:nvPr/>
          </p:nvGrpSpPr>
          <p:grpSpPr>
            <a:xfrm>
              <a:off x="5046218" y="4918964"/>
              <a:ext cx="264669" cy="162053"/>
              <a:chOff x="5046218" y="4918964"/>
              <a:chExt cx="264669" cy="162053"/>
            </a:xfrm>
          </p:grpSpPr>
          <p:sp>
            <p:nvSpPr>
              <p:cNvPr id="76" name="Freeform 75"/>
              <p:cNvSpPr/>
              <p:nvPr/>
            </p:nvSpPr>
            <p:spPr>
              <a:xfrm>
                <a:off x="5046218" y="49189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7" name="Freeform 76"/>
              <p:cNvSpPr/>
              <p:nvPr/>
            </p:nvSpPr>
            <p:spPr>
              <a:xfrm>
                <a:off x="5046218" y="49189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4004818" y="5287264"/>
              <a:ext cx="264669" cy="162053"/>
              <a:chOff x="4004818" y="5287264"/>
              <a:chExt cx="264669" cy="162053"/>
            </a:xfrm>
          </p:grpSpPr>
          <p:sp>
            <p:nvSpPr>
              <p:cNvPr id="79" name="Freeform 78"/>
              <p:cNvSpPr/>
              <p:nvPr/>
            </p:nvSpPr>
            <p:spPr>
              <a:xfrm>
                <a:off x="4004818" y="5287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0" name="Freeform 79"/>
              <p:cNvSpPr/>
              <p:nvPr/>
            </p:nvSpPr>
            <p:spPr>
              <a:xfrm>
                <a:off x="4004818" y="5287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4" name="Group 83"/>
            <p:cNvGrpSpPr/>
            <p:nvPr/>
          </p:nvGrpSpPr>
          <p:grpSpPr>
            <a:xfrm>
              <a:off x="4423918" y="5401564"/>
              <a:ext cx="264669" cy="162053"/>
              <a:chOff x="4423918" y="5401564"/>
              <a:chExt cx="264669" cy="162053"/>
            </a:xfrm>
          </p:grpSpPr>
          <p:sp>
            <p:nvSpPr>
              <p:cNvPr id="82" name="Freeform 81"/>
              <p:cNvSpPr/>
              <p:nvPr/>
            </p:nvSpPr>
            <p:spPr>
              <a:xfrm>
                <a:off x="4423918" y="5401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Freeform 82"/>
              <p:cNvSpPr/>
              <p:nvPr/>
            </p:nvSpPr>
            <p:spPr>
              <a:xfrm>
                <a:off x="4423918" y="5401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7" name="Group 86"/>
            <p:cNvGrpSpPr/>
            <p:nvPr/>
          </p:nvGrpSpPr>
          <p:grpSpPr>
            <a:xfrm>
              <a:off x="5224018" y="4258564"/>
              <a:ext cx="264669" cy="162053"/>
              <a:chOff x="5224018" y="4258564"/>
              <a:chExt cx="264669" cy="162053"/>
            </a:xfrm>
          </p:grpSpPr>
          <p:sp>
            <p:nvSpPr>
              <p:cNvPr id="85" name="Freeform 84"/>
              <p:cNvSpPr/>
              <p:nvPr/>
            </p:nvSpPr>
            <p:spPr>
              <a:xfrm>
                <a:off x="5224018" y="4258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6" name="Freeform 85"/>
              <p:cNvSpPr/>
              <p:nvPr/>
            </p:nvSpPr>
            <p:spPr>
              <a:xfrm>
                <a:off x="5224018" y="4258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5478018" y="4042664"/>
              <a:ext cx="264669" cy="162053"/>
              <a:chOff x="5478018" y="4042664"/>
              <a:chExt cx="264669" cy="162053"/>
            </a:xfrm>
          </p:grpSpPr>
          <p:sp>
            <p:nvSpPr>
              <p:cNvPr id="88" name="Freeform 87"/>
              <p:cNvSpPr/>
              <p:nvPr/>
            </p:nvSpPr>
            <p:spPr>
              <a:xfrm>
                <a:off x="5478018" y="4042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Freeform 88"/>
              <p:cNvSpPr/>
              <p:nvPr/>
            </p:nvSpPr>
            <p:spPr>
              <a:xfrm>
                <a:off x="5478018" y="4042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3" name="Group 92"/>
            <p:cNvGrpSpPr/>
            <p:nvPr/>
          </p:nvGrpSpPr>
          <p:grpSpPr>
            <a:xfrm>
              <a:off x="5630418" y="3852164"/>
              <a:ext cx="264669" cy="162053"/>
              <a:chOff x="5630418" y="3852164"/>
              <a:chExt cx="264669" cy="162053"/>
            </a:xfrm>
          </p:grpSpPr>
          <p:sp>
            <p:nvSpPr>
              <p:cNvPr id="91" name="Freeform 90"/>
              <p:cNvSpPr/>
              <p:nvPr/>
            </p:nvSpPr>
            <p:spPr>
              <a:xfrm>
                <a:off x="5630418" y="38521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2" name="Freeform 91"/>
              <p:cNvSpPr/>
              <p:nvPr/>
            </p:nvSpPr>
            <p:spPr>
              <a:xfrm>
                <a:off x="5630418" y="38521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6" name="Group 95"/>
            <p:cNvGrpSpPr/>
            <p:nvPr/>
          </p:nvGrpSpPr>
          <p:grpSpPr>
            <a:xfrm>
              <a:off x="6671818" y="3306064"/>
              <a:ext cx="264669" cy="162053"/>
              <a:chOff x="6671818" y="3306064"/>
              <a:chExt cx="264669" cy="162053"/>
            </a:xfrm>
          </p:grpSpPr>
          <p:sp>
            <p:nvSpPr>
              <p:cNvPr id="94" name="Freeform 93"/>
              <p:cNvSpPr/>
              <p:nvPr/>
            </p:nvSpPr>
            <p:spPr>
              <a:xfrm>
                <a:off x="6671818" y="33060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Freeform 94"/>
              <p:cNvSpPr/>
              <p:nvPr/>
            </p:nvSpPr>
            <p:spPr>
              <a:xfrm>
                <a:off x="6671818" y="33060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98" name="TextBox 97"/>
          <p:cNvSpPr txBox="1"/>
          <p:nvPr/>
        </p:nvSpPr>
        <p:spPr>
          <a:xfrm>
            <a:off x="901700" y="114300"/>
            <a:ext cx="8281737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sz="3600" b="1">
                <a:solidFill>
                  <a:srgbClr val="000000"/>
                </a:solidFill>
                <a:latin typeface="Trebuchet MS - 48"/>
              </a:rPr>
              <a:t>A typical exam question: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04800" y="914400"/>
            <a:ext cx="9518316" cy="92333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Imogen missed the Science test because she was ill.</a:t>
            </a:r>
          </a:p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She sat the Maths test and got 85.</a:t>
            </a:r>
          </a:p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Use your scatter graph to estimate what Imogen would have achieved on the Science test.</a:t>
            </a:r>
          </a:p>
        </p:txBody>
      </p:sp>
    </p:spTree>
    <p:extLst>
      <p:ext uri="{BB962C8B-B14F-4D97-AF65-F5344CB8AC3E}">
        <p14:creationId xmlns:p14="http://schemas.microsoft.com/office/powerpoint/2010/main" val="3535698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96"/>
          <p:cNvGrpSpPr/>
          <p:nvPr/>
        </p:nvGrpSpPr>
        <p:grpSpPr>
          <a:xfrm>
            <a:off x="2604700" y="2659761"/>
            <a:ext cx="4735900" cy="4576838"/>
            <a:chOff x="2604700" y="2659761"/>
            <a:chExt cx="4735900" cy="4576838"/>
          </a:xfrm>
        </p:grpSpPr>
        <p:grpSp>
          <p:nvGrpSpPr>
            <p:cNvPr id="72" name="Group 71"/>
            <p:cNvGrpSpPr/>
            <p:nvPr/>
          </p:nvGrpSpPr>
          <p:grpSpPr>
            <a:xfrm>
              <a:off x="2604700" y="2659761"/>
              <a:ext cx="4735900" cy="4576838"/>
              <a:chOff x="2604700" y="2659761"/>
              <a:chExt cx="4735900" cy="4576838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2705100" y="2659761"/>
                <a:ext cx="4635500" cy="4322838"/>
                <a:chOff x="2705100" y="2659761"/>
                <a:chExt cx="4635500" cy="4322838"/>
              </a:xfrm>
            </p:grpSpPr>
            <p:grpSp>
              <p:nvGrpSpPr>
                <p:cNvPr id="47" name="Group 46"/>
                <p:cNvGrpSpPr/>
                <p:nvPr/>
              </p:nvGrpSpPr>
              <p:grpSpPr>
                <a:xfrm>
                  <a:off x="3218561" y="2659761"/>
                  <a:ext cx="4061460" cy="4057397"/>
                  <a:chOff x="3218561" y="2659761"/>
                  <a:chExt cx="4061460" cy="4057397"/>
                </a:xfrm>
              </p:grpSpPr>
              <p:grpSp>
                <p:nvGrpSpPr>
                  <p:cNvPr id="44" name="Group 43"/>
                  <p:cNvGrpSpPr/>
                  <p:nvPr/>
                </p:nvGrpSpPr>
                <p:grpSpPr>
                  <a:xfrm>
                    <a:off x="3219577" y="2918460"/>
                    <a:ext cx="3801873" cy="3798698"/>
                    <a:chOff x="3219577" y="2918460"/>
                    <a:chExt cx="3801873" cy="3798698"/>
                  </a:xfrm>
                </p:grpSpPr>
                <p:sp>
                  <p:nvSpPr>
                    <p:cNvPr id="2" name="Freeform 1"/>
                    <p:cNvSpPr/>
                    <p:nvPr/>
                  </p:nvSpPr>
                  <p:spPr>
                    <a:xfrm>
                      <a:off x="3219577" y="2926969"/>
                      <a:ext cx="18924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8924" h="3776981">
                          <a:moveTo>
                            <a:pt x="0" y="0"/>
                          </a:moveTo>
                          <a:lnTo>
                            <a:pt x="18923" y="0"/>
                          </a:lnTo>
                          <a:lnTo>
                            <a:pt x="18923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" name="Freeform 2"/>
                    <p:cNvSpPr/>
                    <p:nvPr/>
                  </p:nvSpPr>
                  <p:spPr>
                    <a:xfrm>
                      <a:off x="3219577" y="2918460"/>
                      <a:ext cx="3800603" cy="1892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800603" h="18924">
                          <a:moveTo>
                            <a:pt x="0" y="0"/>
                          </a:moveTo>
                          <a:lnTo>
                            <a:pt x="3800602" y="0"/>
                          </a:lnTo>
                          <a:lnTo>
                            <a:pt x="3800602" y="18923"/>
                          </a:lnTo>
                          <a:lnTo>
                            <a:pt x="0" y="1892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" name="Freeform 3"/>
                    <p:cNvSpPr/>
                    <p:nvPr/>
                  </p:nvSpPr>
                  <p:spPr>
                    <a:xfrm>
                      <a:off x="3232912" y="3108325"/>
                      <a:ext cx="3780791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0791" h="19686">
                          <a:moveTo>
                            <a:pt x="0" y="0"/>
                          </a:moveTo>
                          <a:lnTo>
                            <a:pt x="3780790" y="0"/>
                          </a:lnTo>
                          <a:lnTo>
                            <a:pt x="3780790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5" name="Freeform 4"/>
                    <p:cNvSpPr/>
                    <p:nvPr/>
                  </p:nvSpPr>
                  <p:spPr>
                    <a:xfrm>
                      <a:off x="3410331" y="2927985"/>
                      <a:ext cx="19813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813" h="3776981">
                          <a:moveTo>
                            <a:pt x="0" y="0"/>
                          </a:moveTo>
                          <a:lnTo>
                            <a:pt x="19812" y="0"/>
                          </a:lnTo>
                          <a:lnTo>
                            <a:pt x="19812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" name="Freeform 5"/>
                    <p:cNvSpPr/>
                    <p:nvPr/>
                  </p:nvSpPr>
                  <p:spPr>
                    <a:xfrm>
                      <a:off x="3598164" y="2926969"/>
                      <a:ext cx="19813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813" h="3776981">
                          <a:moveTo>
                            <a:pt x="0" y="0"/>
                          </a:moveTo>
                          <a:lnTo>
                            <a:pt x="19812" y="0"/>
                          </a:lnTo>
                          <a:lnTo>
                            <a:pt x="19812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" name="Freeform 6"/>
                    <p:cNvSpPr/>
                    <p:nvPr/>
                  </p:nvSpPr>
                  <p:spPr>
                    <a:xfrm>
                      <a:off x="3788791" y="2927985"/>
                      <a:ext cx="21718" cy="377799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7997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7996"/>
                          </a:lnTo>
                          <a:lnTo>
                            <a:pt x="0" y="377799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8" name="Freeform 7"/>
                    <p:cNvSpPr/>
                    <p:nvPr/>
                  </p:nvSpPr>
                  <p:spPr>
                    <a:xfrm>
                      <a:off x="3973830" y="2926969"/>
                      <a:ext cx="22734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9013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9" name="Freeform 8"/>
                    <p:cNvSpPr/>
                    <p:nvPr/>
                  </p:nvSpPr>
                  <p:spPr>
                    <a:xfrm>
                      <a:off x="4164584" y="2927985"/>
                      <a:ext cx="19686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686" h="3776981">
                          <a:moveTo>
                            <a:pt x="0" y="0"/>
                          </a:moveTo>
                          <a:lnTo>
                            <a:pt x="19685" y="0"/>
                          </a:lnTo>
                          <a:lnTo>
                            <a:pt x="19685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0" name="Freeform 9"/>
                    <p:cNvSpPr/>
                    <p:nvPr/>
                  </p:nvSpPr>
                  <p:spPr>
                    <a:xfrm>
                      <a:off x="4355338" y="2929001"/>
                      <a:ext cx="21718" cy="377799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7997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7996"/>
                          </a:lnTo>
                          <a:lnTo>
                            <a:pt x="0" y="377799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1" name="Freeform 10"/>
                    <p:cNvSpPr/>
                    <p:nvPr/>
                  </p:nvSpPr>
                  <p:spPr>
                    <a:xfrm>
                      <a:off x="4544060" y="2927985"/>
                      <a:ext cx="20702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0702" h="3776981">
                          <a:moveTo>
                            <a:pt x="0" y="0"/>
                          </a:moveTo>
                          <a:lnTo>
                            <a:pt x="20701" y="0"/>
                          </a:lnTo>
                          <a:lnTo>
                            <a:pt x="20701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2" name="Freeform 11"/>
                    <p:cNvSpPr/>
                    <p:nvPr/>
                  </p:nvSpPr>
                  <p:spPr>
                    <a:xfrm>
                      <a:off x="4733798" y="2929636"/>
                      <a:ext cx="22734" cy="377609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6092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6091"/>
                          </a:lnTo>
                          <a:lnTo>
                            <a:pt x="0" y="377609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" name="Freeform 12"/>
                    <p:cNvSpPr/>
                    <p:nvPr/>
                  </p:nvSpPr>
                  <p:spPr>
                    <a:xfrm>
                      <a:off x="4917821" y="2927985"/>
                      <a:ext cx="24385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385" h="3776981">
                          <a:moveTo>
                            <a:pt x="0" y="0"/>
                          </a:moveTo>
                          <a:lnTo>
                            <a:pt x="24384" y="0"/>
                          </a:lnTo>
                          <a:lnTo>
                            <a:pt x="24384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4" name="Freeform 13"/>
                    <p:cNvSpPr/>
                    <p:nvPr/>
                  </p:nvSpPr>
                  <p:spPr>
                    <a:xfrm>
                      <a:off x="5109718" y="2929001"/>
                      <a:ext cx="19686" cy="377418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686" h="3774187">
                          <a:moveTo>
                            <a:pt x="0" y="0"/>
                          </a:moveTo>
                          <a:lnTo>
                            <a:pt x="19685" y="0"/>
                          </a:lnTo>
                          <a:lnTo>
                            <a:pt x="19685" y="3774186"/>
                          </a:lnTo>
                          <a:lnTo>
                            <a:pt x="0" y="377418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5" name="Freeform 14"/>
                    <p:cNvSpPr/>
                    <p:nvPr/>
                  </p:nvSpPr>
                  <p:spPr>
                    <a:xfrm>
                      <a:off x="5300345" y="2929001"/>
                      <a:ext cx="21591" cy="377520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591" h="3775203">
                          <a:moveTo>
                            <a:pt x="0" y="0"/>
                          </a:moveTo>
                          <a:lnTo>
                            <a:pt x="21590" y="0"/>
                          </a:lnTo>
                          <a:lnTo>
                            <a:pt x="21590" y="3775202"/>
                          </a:lnTo>
                          <a:lnTo>
                            <a:pt x="0" y="377520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6" name="Freeform 15"/>
                    <p:cNvSpPr/>
                    <p:nvPr/>
                  </p:nvSpPr>
                  <p:spPr>
                    <a:xfrm>
                      <a:off x="5489067" y="2929001"/>
                      <a:ext cx="20702" cy="3775965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0702" h="3775965">
                          <a:moveTo>
                            <a:pt x="0" y="0"/>
                          </a:moveTo>
                          <a:lnTo>
                            <a:pt x="20701" y="0"/>
                          </a:lnTo>
                          <a:lnTo>
                            <a:pt x="20701" y="3775964"/>
                          </a:lnTo>
                          <a:lnTo>
                            <a:pt x="0" y="3775964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7" name="Freeform 16"/>
                    <p:cNvSpPr/>
                    <p:nvPr/>
                  </p:nvSpPr>
                  <p:spPr>
                    <a:xfrm>
                      <a:off x="5678932" y="2929636"/>
                      <a:ext cx="22734" cy="377812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8124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8123"/>
                          </a:lnTo>
                          <a:lnTo>
                            <a:pt x="0" y="377812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8" name="Freeform 17"/>
                    <p:cNvSpPr/>
                    <p:nvPr/>
                  </p:nvSpPr>
                  <p:spPr>
                    <a:xfrm>
                      <a:off x="5862955" y="2927985"/>
                      <a:ext cx="24512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512" h="3779013">
                          <a:moveTo>
                            <a:pt x="0" y="0"/>
                          </a:moveTo>
                          <a:lnTo>
                            <a:pt x="24511" y="0"/>
                          </a:lnTo>
                          <a:lnTo>
                            <a:pt x="24511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9" name="Freeform 18"/>
                    <p:cNvSpPr/>
                    <p:nvPr/>
                  </p:nvSpPr>
                  <p:spPr>
                    <a:xfrm>
                      <a:off x="6054598" y="2929001"/>
                      <a:ext cx="21718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6981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0" name="Freeform 19"/>
                    <p:cNvSpPr/>
                    <p:nvPr/>
                  </p:nvSpPr>
                  <p:spPr>
                    <a:xfrm>
                      <a:off x="6245098" y="2929636"/>
                      <a:ext cx="23496" cy="377812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3496" h="3778124">
                          <a:moveTo>
                            <a:pt x="0" y="0"/>
                          </a:moveTo>
                          <a:lnTo>
                            <a:pt x="23495" y="0"/>
                          </a:lnTo>
                          <a:lnTo>
                            <a:pt x="23495" y="3778123"/>
                          </a:lnTo>
                          <a:lnTo>
                            <a:pt x="0" y="377812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1" name="Freeform 20"/>
                    <p:cNvSpPr/>
                    <p:nvPr/>
                  </p:nvSpPr>
                  <p:spPr>
                    <a:xfrm>
                      <a:off x="6433947" y="2929001"/>
                      <a:ext cx="22734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6981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" name="Freeform 21"/>
                    <p:cNvSpPr/>
                    <p:nvPr/>
                  </p:nvSpPr>
                  <p:spPr>
                    <a:xfrm>
                      <a:off x="6622669" y="2929001"/>
                      <a:ext cx="24639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639" h="3779013">
                          <a:moveTo>
                            <a:pt x="0" y="0"/>
                          </a:moveTo>
                          <a:lnTo>
                            <a:pt x="24638" y="0"/>
                          </a:lnTo>
                          <a:lnTo>
                            <a:pt x="24638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3" name="Freeform 22"/>
                    <p:cNvSpPr/>
                    <p:nvPr/>
                  </p:nvSpPr>
                  <p:spPr>
                    <a:xfrm>
                      <a:off x="6807962" y="2929001"/>
                      <a:ext cx="26417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6417" h="3779013">
                          <a:moveTo>
                            <a:pt x="0" y="0"/>
                          </a:moveTo>
                          <a:lnTo>
                            <a:pt x="26416" y="0"/>
                          </a:lnTo>
                          <a:lnTo>
                            <a:pt x="26416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4" name="Freeform 23"/>
                    <p:cNvSpPr/>
                    <p:nvPr/>
                  </p:nvSpPr>
                  <p:spPr>
                    <a:xfrm>
                      <a:off x="6994017" y="2925953"/>
                      <a:ext cx="27433" cy="3779775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7433" h="3779775">
                          <a:moveTo>
                            <a:pt x="0" y="0"/>
                          </a:moveTo>
                          <a:lnTo>
                            <a:pt x="27432" y="0"/>
                          </a:lnTo>
                          <a:lnTo>
                            <a:pt x="27432" y="3779774"/>
                          </a:lnTo>
                          <a:lnTo>
                            <a:pt x="0" y="3779774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5" name="Freeform 24"/>
                    <p:cNvSpPr/>
                    <p:nvPr/>
                  </p:nvSpPr>
                  <p:spPr>
                    <a:xfrm>
                      <a:off x="3230880" y="3297936"/>
                      <a:ext cx="3777108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7108" h="19686">
                          <a:moveTo>
                            <a:pt x="0" y="0"/>
                          </a:moveTo>
                          <a:lnTo>
                            <a:pt x="3777107" y="0"/>
                          </a:lnTo>
                          <a:lnTo>
                            <a:pt x="3777107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6" name="Freeform 25"/>
                    <p:cNvSpPr/>
                    <p:nvPr/>
                  </p:nvSpPr>
                  <p:spPr>
                    <a:xfrm>
                      <a:off x="3231769" y="3486150"/>
                      <a:ext cx="3782950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2950" h="19686">
                          <a:moveTo>
                            <a:pt x="0" y="0"/>
                          </a:moveTo>
                          <a:lnTo>
                            <a:pt x="3782949" y="0"/>
                          </a:lnTo>
                          <a:lnTo>
                            <a:pt x="3782949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7" name="Freeform 26"/>
                    <p:cNvSpPr/>
                    <p:nvPr/>
                  </p:nvSpPr>
                  <p:spPr>
                    <a:xfrm>
                      <a:off x="3229991" y="3670935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8" name="Freeform 27"/>
                    <p:cNvSpPr/>
                    <p:nvPr/>
                  </p:nvSpPr>
                  <p:spPr>
                    <a:xfrm>
                      <a:off x="3233801" y="4619117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9" name="Freeform 28"/>
                    <p:cNvSpPr/>
                    <p:nvPr/>
                  </p:nvSpPr>
                  <p:spPr>
                    <a:xfrm>
                      <a:off x="3231769" y="4431284"/>
                      <a:ext cx="3783712" cy="20575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575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574"/>
                          </a:lnTo>
                          <a:lnTo>
                            <a:pt x="0" y="20574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0" name="Freeform 29"/>
                    <p:cNvSpPr/>
                    <p:nvPr/>
                  </p:nvSpPr>
                  <p:spPr>
                    <a:xfrm>
                      <a:off x="3231769" y="4241419"/>
                      <a:ext cx="3777108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7108" h="20702">
                          <a:moveTo>
                            <a:pt x="0" y="0"/>
                          </a:moveTo>
                          <a:lnTo>
                            <a:pt x="3777107" y="0"/>
                          </a:lnTo>
                          <a:lnTo>
                            <a:pt x="3777107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1" name="Freeform 30"/>
                    <p:cNvSpPr/>
                    <p:nvPr/>
                  </p:nvSpPr>
                  <p:spPr>
                    <a:xfrm>
                      <a:off x="3233801" y="4051681"/>
                      <a:ext cx="3782950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2950" h="19686">
                          <a:moveTo>
                            <a:pt x="0" y="0"/>
                          </a:moveTo>
                          <a:lnTo>
                            <a:pt x="3782949" y="0"/>
                          </a:lnTo>
                          <a:lnTo>
                            <a:pt x="3782949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2" name="Freeform 31"/>
                    <p:cNvSpPr/>
                    <p:nvPr/>
                  </p:nvSpPr>
                  <p:spPr>
                    <a:xfrm>
                      <a:off x="3232912" y="3863594"/>
                      <a:ext cx="3772282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2282" h="19686">
                          <a:moveTo>
                            <a:pt x="0" y="0"/>
                          </a:moveTo>
                          <a:lnTo>
                            <a:pt x="3772281" y="0"/>
                          </a:lnTo>
                          <a:lnTo>
                            <a:pt x="3772281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3" name="Freeform 32"/>
                    <p:cNvSpPr/>
                    <p:nvPr/>
                  </p:nvSpPr>
                  <p:spPr>
                    <a:xfrm>
                      <a:off x="3230880" y="4805934"/>
                      <a:ext cx="3776092" cy="198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6092" h="19813">
                          <a:moveTo>
                            <a:pt x="0" y="0"/>
                          </a:moveTo>
                          <a:lnTo>
                            <a:pt x="3776091" y="0"/>
                          </a:lnTo>
                          <a:lnTo>
                            <a:pt x="3776091" y="19812"/>
                          </a:lnTo>
                          <a:lnTo>
                            <a:pt x="0" y="198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4" name="Freeform 33"/>
                    <p:cNvSpPr/>
                    <p:nvPr/>
                  </p:nvSpPr>
                  <p:spPr>
                    <a:xfrm>
                      <a:off x="3229991" y="4995926"/>
                      <a:ext cx="3783077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077" h="19686">
                          <a:moveTo>
                            <a:pt x="0" y="0"/>
                          </a:moveTo>
                          <a:lnTo>
                            <a:pt x="3783076" y="0"/>
                          </a:lnTo>
                          <a:lnTo>
                            <a:pt x="3783076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5" name="Freeform 34"/>
                    <p:cNvSpPr/>
                    <p:nvPr/>
                  </p:nvSpPr>
                  <p:spPr>
                    <a:xfrm>
                      <a:off x="3228975" y="5185664"/>
                      <a:ext cx="3780918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0918" h="20702">
                          <a:moveTo>
                            <a:pt x="0" y="0"/>
                          </a:moveTo>
                          <a:lnTo>
                            <a:pt x="3780917" y="0"/>
                          </a:lnTo>
                          <a:lnTo>
                            <a:pt x="3780917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6" name="Freeform 35"/>
                    <p:cNvSpPr/>
                    <p:nvPr/>
                  </p:nvSpPr>
                  <p:spPr>
                    <a:xfrm>
                      <a:off x="3229991" y="5373624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7" name="Freeform 36"/>
                    <p:cNvSpPr/>
                    <p:nvPr/>
                  </p:nvSpPr>
                  <p:spPr>
                    <a:xfrm>
                      <a:off x="3228975" y="5558663"/>
                      <a:ext cx="3783585" cy="20829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585" h="20829">
                          <a:moveTo>
                            <a:pt x="0" y="0"/>
                          </a:moveTo>
                          <a:lnTo>
                            <a:pt x="3783584" y="0"/>
                          </a:lnTo>
                          <a:lnTo>
                            <a:pt x="3783584" y="20828"/>
                          </a:lnTo>
                          <a:lnTo>
                            <a:pt x="0" y="20828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8" name="Freeform 37"/>
                    <p:cNvSpPr/>
                    <p:nvPr/>
                  </p:nvSpPr>
                  <p:spPr>
                    <a:xfrm>
                      <a:off x="3231769" y="6502781"/>
                      <a:ext cx="3783712" cy="2286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2861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2860"/>
                          </a:lnTo>
                          <a:lnTo>
                            <a:pt x="0" y="2286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9" name="Freeform 38"/>
                    <p:cNvSpPr/>
                    <p:nvPr/>
                  </p:nvSpPr>
                  <p:spPr>
                    <a:xfrm>
                      <a:off x="3231769" y="6317742"/>
                      <a:ext cx="3784728" cy="2260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4728" h="22607">
                          <a:moveTo>
                            <a:pt x="0" y="0"/>
                          </a:moveTo>
                          <a:lnTo>
                            <a:pt x="3784727" y="0"/>
                          </a:lnTo>
                          <a:lnTo>
                            <a:pt x="3784727" y="22606"/>
                          </a:lnTo>
                          <a:lnTo>
                            <a:pt x="0" y="2260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0" name="Freeform 39"/>
                    <p:cNvSpPr/>
                    <p:nvPr/>
                  </p:nvSpPr>
                  <p:spPr>
                    <a:xfrm>
                      <a:off x="3228975" y="6128766"/>
                      <a:ext cx="3783077" cy="2095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077" h="20956">
                          <a:moveTo>
                            <a:pt x="0" y="0"/>
                          </a:moveTo>
                          <a:lnTo>
                            <a:pt x="3783076" y="0"/>
                          </a:lnTo>
                          <a:lnTo>
                            <a:pt x="3783076" y="20955"/>
                          </a:lnTo>
                          <a:lnTo>
                            <a:pt x="0" y="2095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1" name="Freeform 40"/>
                    <p:cNvSpPr/>
                    <p:nvPr/>
                  </p:nvSpPr>
                  <p:spPr>
                    <a:xfrm>
                      <a:off x="3229991" y="5939155"/>
                      <a:ext cx="3783712" cy="20829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829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828"/>
                          </a:lnTo>
                          <a:lnTo>
                            <a:pt x="0" y="20828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2" name="Freeform 41"/>
                    <p:cNvSpPr/>
                    <p:nvPr/>
                  </p:nvSpPr>
                  <p:spPr>
                    <a:xfrm>
                      <a:off x="3229991" y="5751322"/>
                      <a:ext cx="3778886" cy="20829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8886" h="20829">
                          <a:moveTo>
                            <a:pt x="0" y="0"/>
                          </a:moveTo>
                          <a:lnTo>
                            <a:pt x="3778885" y="0"/>
                          </a:lnTo>
                          <a:lnTo>
                            <a:pt x="3778885" y="20828"/>
                          </a:lnTo>
                          <a:lnTo>
                            <a:pt x="0" y="20828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3" name="Freeform 42"/>
                    <p:cNvSpPr/>
                    <p:nvPr/>
                  </p:nvSpPr>
                  <p:spPr>
                    <a:xfrm>
                      <a:off x="3219577" y="6694424"/>
                      <a:ext cx="3801746" cy="2273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801746" h="22734">
                          <a:moveTo>
                            <a:pt x="0" y="0"/>
                          </a:moveTo>
                          <a:lnTo>
                            <a:pt x="3801745" y="0"/>
                          </a:lnTo>
                          <a:lnTo>
                            <a:pt x="3801745" y="22733"/>
                          </a:lnTo>
                          <a:lnTo>
                            <a:pt x="0" y="2273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cxnSp>
                <p:nvCxnSpPr>
                  <p:cNvPr id="45" name="Straight Connector 44"/>
                  <p:cNvCxnSpPr/>
                  <p:nvPr/>
                </p:nvCxnSpPr>
                <p:spPr>
                  <a:xfrm flipV="1">
                    <a:off x="3218561" y="2659761"/>
                    <a:ext cx="0" cy="4038727"/>
                  </a:xfrm>
                  <a:prstGeom prst="line">
                    <a:avLst/>
                  </a:prstGeom>
                  <a:ln w="38100" cap="flat" cmpd="sng" algn="ctr">
                    <a:solidFill>
                      <a:srgbClr val="000000"/>
                    </a:solidFill>
                    <a:prstDash val="solid"/>
                    <a:round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>
                    <a:off x="3220212" y="6703060"/>
                    <a:ext cx="4059809" cy="0"/>
                  </a:xfrm>
                  <a:prstGeom prst="line">
                    <a:avLst/>
                  </a:prstGeom>
                  <a:ln w="38100" cap="flat" cmpd="sng" algn="ctr">
                    <a:solidFill>
                      <a:srgbClr val="000000"/>
                    </a:solidFill>
                    <a:prstDash val="solid"/>
                    <a:round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8" name="TextBox 47"/>
                <p:cNvSpPr txBox="1"/>
                <p:nvPr/>
              </p:nvSpPr>
              <p:spPr>
                <a:xfrm>
                  <a:off x="2705100" y="2781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100</a:t>
                  </a:r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2781300" y="5435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30</a:t>
                  </a:r>
                </a:p>
              </p:txBody>
            </p:sp>
            <p:sp>
              <p:nvSpPr>
                <p:cNvPr id="50" name="TextBox 49"/>
                <p:cNvSpPr txBox="1"/>
                <p:nvPr/>
              </p:nvSpPr>
              <p:spPr>
                <a:xfrm>
                  <a:off x="2781300" y="5816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20</a:t>
                  </a:r>
                </a:p>
              </p:txBody>
            </p:sp>
            <p:sp>
              <p:nvSpPr>
                <p:cNvPr id="51" name="TextBox 50"/>
                <p:cNvSpPr txBox="1"/>
                <p:nvPr/>
              </p:nvSpPr>
              <p:spPr>
                <a:xfrm>
                  <a:off x="2781300" y="6197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</a:t>
                  </a:r>
                </a:p>
              </p:txBody>
            </p:sp>
            <p:sp>
              <p:nvSpPr>
                <p:cNvPr id="52" name="TextBox 51"/>
                <p:cNvSpPr txBox="1"/>
                <p:nvPr/>
              </p:nvSpPr>
              <p:spPr>
                <a:xfrm>
                  <a:off x="2857500" y="66421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0</a:t>
                  </a:r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2768600" y="4305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60</a:t>
                  </a:r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2768600" y="4686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50</a:t>
                  </a:r>
                </a:p>
              </p:txBody>
            </p:sp>
            <p:sp>
              <p:nvSpPr>
                <p:cNvPr id="55" name="TextBox 54"/>
                <p:cNvSpPr txBox="1"/>
                <p:nvPr/>
              </p:nvSpPr>
              <p:spPr>
                <a:xfrm>
                  <a:off x="2768600" y="5067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40</a:t>
                  </a:r>
                </a:p>
              </p:txBody>
            </p:sp>
            <p:sp>
              <p:nvSpPr>
                <p:cNvPr id="56" name="TextBox 55"/>
                <p:cNvSpPr txBox="1"/>
                <p:nvPr/>
              </p:nvSpPr>
              <p:spPr>
                <a:xfrm>
                  <a:off x="2768600" y="3162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90</a:t>
                  </a:r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2768600" y="3543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80</a:t>
                  </a:r>
                </a:p>
              </p:txBody>
            </p:sp>
            <p:sp>
              <p:nvSpPr>
                <p:cNvPr id="58" name="TextBox 57"/>
                <p:cNvSpPr txBox="1"/>
                <p:nvPr/>
              </p:nvSpPr>
              <p:spPr>
                <a:xfrm>
                  <a:off x="2768600" y="3924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70</a:t>
                  </a:r>
                </a:p>
              </p:txBody>
            </p:sp>
            <p:sp>
              <p:nvSpPr>
                <p:cNvPr id="59" name="TextBox 58"/>
                <p:cNvSpPr txBox="1"/>
                <p:nvPr/>
              </p:nvSpPr>
              <p:spPr>
                <a:xfrm>
                  <a:off x="6756400" y="6705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100</a:t>
                  </a:r>
                </a:p>
              </p:txBody>
            </p:sp>
            <p:sp>
              <p:nvSpPr>
                <p:cNvPr id="60" name="TextBox 59"/>
                <p:cNvSpPr txBox="1"/>
                <p:nvPr/>
              </p:nvSpPr>
              <p:spPr>
                <a:xfrm>
                  <a:off x="4089400" y="6705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30</a:t>
                  </a:r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708400" y="6705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20</a:t>
                  </a:r>
                </a:p>
              </p:txBody>
            </p:sp>
            <p:sp>
              <p:nvSpPr>
                <p:cNvPr id="62" name="TextBox 61"/>
                <p:cNvSpPr txBox="1"/>
                <p:nvPr/>
              </p:nvSpPr>
              <p:spPr>
                <a:xfrm>
                  <a:off x="3327400" y="6705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</a:t>
                  </a:r>
                </a:p>
              </p:txBody>
            </p:sp>
            <p:sp>
              <p:nvSpPr>
                <p:cNvPr id="63" name="TextBox 62"/>
                <p:cNvSpPr txBox="1"/>
                <p:nvPr/>
              </p:nvSpPr>
              <p:spPr>
                <a:xfrm>
                  <a:off x="5232400" y="6705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60</a:t>
                  </a:r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4851400" y="6705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50</a:t>
                  </a:r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4470400" y="66929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40</a:t>
                  </a:r>
                </a:p>
              </p:txBody>
            </p:sp>
            <p:sp>
              <p:nvSpPr>
                <p:cNvPr id="66" name="TextBox 65"/>
                <p:cNvSpPr txBox="1"/>
                <p:nvPr/>
              </p:nvSpPr>
              <p:spPr>
                <a:xfrm>
                  <a:off x="6375400" y="6705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90</a:t>
                  </a:r>
                </a:p>
              </p:txBody>
            </p:sp>
            <p:sp>
              <p:nvSpPr>
                <p:cNvPr id="67" name="TextBox 66"/>
                <p:cNvSpPr txBox="1"/>
                <p:nvPr/>
              </p:nvSpPr>
              <p:spPr>
                <a:xfrm>
                  <a:off x="5994400" y="6705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80</a:t>
                  </a:r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>
                  <a:off x="5613400" y="6705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70</a:t>
                  </a:r>
                </a:p>
              </p:txBody>
            </p:sp>
          </p:grpSp>
          <p:sp>
            <p:nvSpPr>
              <p:cNvPr id="70" name="TextBox 69"/>
              <p:cNvSpPr txBox="1"/>
              <p:nvPr/>
            </p:nvSpPr>
            <p:spPr>
              <a:xfrm>
                <a:off x="4533900" y="6959600"/>
                <a:ext cx="1473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Maths mark</a:t>
                </a: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 rot="16200000">
                <a:off x="2006600" y="4495800"/>
                <a:ext cx="1473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Science mark</a:t>
                </a:r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>
              <a:off x="5884418" y="4042664"/>
              <a:ext cx="264669" cy="162053"/>
              <a:chOff x="5884418" y="4042664"/>
              <a:chExt cx="264669" cy="162053"/>
            </a:xfrm>
          </p:grpSpPr>
          <p:sp>
            <p:nvSpPr>
              <p:cNvPr id="73" name="Freeform 72"/>
              <p:cNvSpPr/>
              <p:nvPr/>
            </p:nvSpPr>
            <p:spPr>
              <a:xfrm>
                <a:off x="5884418" y="4042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Freeform 73"/>
              <p:cNvSpPr/>
              <p:nvPr/>
            </p:nvSpPr>
            <p:spPr>
              <a:xfrm>
                <a:off x="5884418" y="4042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8" name="Group 77"/>
            <p:cNvGrpSpPr/>
            <p:nvPr/>
          </p:nvGrpSpPr>
          <p:grpSpPr>
            <a:xfrm>
              <a:off x="5046218" y="4918964"/>
              <a:ext cx="264669" cy="162053"/>
              <a:chOff x="5046218" y="4918964"/>
              <a:chExt cx="264669" cy="162053"/>
            </a:xfrm>
          </p:grpSpPr>
          <p:sp>
            <p:nvSpPr>
              <p:cNvPr id="76" name="Freeform 75"/>
              <p:cNvSpPr/>
              <p:nvPr/>
            </p:nvSpPr>
            <p:spPr>
              <a:xfrm>
                <a:off x="5046218" y="49189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7" name="Freeform 76"/>
              <p:cNvSpPr/>
              <p:nvPr/>
            </p:nvSpPr>
            <p:spPr>
              <a:xfrm>
                <a:off x="5046218" y="49189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4004818" y="5287264"/>
              <a:ext cx="264669" cy="162053"/>
              <a:chOff x="4004818" y="5287264"/>
              <a:chExt cx="264669" cy="162053"/>
            </a:xfrm>
          </p:grpSpPr>
          <p:sp>
            <p:nvSpPr>
              <p:cNvPr id="79" name="Freeform 78"/>
              <p:cNvSpPr/>
              <p:nvPr/>
            </p:nvSpPr>
            <p:spPr>
              <a:xfrm>
                <a:off x="4004818" y="5287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0" name="Freeform 79"/>
              <p:cNvSpPr/>
              <p:nvPr/>
            </p:nvSpPr>
            <p:spPr>
              <a:xfrm>
                <a:off x="4004818" y="5287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4" name="Group 83"/>
            <p:cNvGrpSpPr/>
            <p:nvPr/>
          </p:nvGrpSpPr>
          <p:grpSpPr>
            <a:xfrm>
              <a:off x="4423918" y="5401564"/>
              <a:ext cx="264669" cy="162053"/>
              <a:chOff x="4423918" y="5401564"/>
              <a:chExt cx="264669" cy="162053"/>
            </a:xfrm>
          </p:grpSpPr>
          <p:sp>
            <p:nvSpPr>
              <p:cNvPr id="82" name="Freeform 81"/>
              <p:cNvSpPr/>
              <p:nvPr/>
            </p:nvSpPr>
            <p:spPr>
              <a:xfrm>
                <a:off x="4423918" y="5401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Freeform 82"/>
              <p:cNvSpPr/>
              <p:nvPr/>
            </p:nvSpPr>
            <p:spPr>
              <a:xfrm>
                <a:off x="4423918" y="5401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7" name="Group 86"/>
            <p:cNvGrpSpPr/>
            <p:nvPr/>
          </p:nvGrpSpPr>
          <p:grpSpPr>
            <a:xfrm>
              <a:off x="5224018" y="4258564"/>
              <a:ext cx="264669" cy="162053"/>
              <a:chOff x="5224018" y="4258564"/>
              <a:chExt cx="264669" cy="162053"/>
            </a:xfrm>
          </p:grpSpPr>
          <p:sp>
            <p:nvSpPr>
              <p:cNvPr id="85" name="Freeform 84"/>
              <p:cNvSpPr/>
              <p:nvPr/>
            </p:nvSpPr>
            <p:spPr>
              <a:xfrm>
                <a:off x="5224018" y="4258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6" name="Freeform 85"/>
              <p:cNvSpPr/>
              <p:nvPr/>
            </p:nvSpPr>
            <p:spPr>
              <a:xfrm>
                <a:off x="5224018" y="4258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5478018" y="4042664"/>
              <a:ext cx="264669" cy="162053"/>
              <a:chOff x="5478018" y="4042664"/>
              <a:chExt cx="264669" cy="162053"/>
            </a:xfrm>
          </p:grpSpPr>
          <p:sp>
            <p:nvSpPr>
              <p:cNvPr id="88" name="Freeform 87"/>
              <p:cNvSpPr/>
              <p:nvPr/>
            </p:nvSpPr>
            <p:spPr>
              <a:xfrm>
                <a:off x="5478018" y="4042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Freeform 88"/>
              <p:cNvSpPr/>
              <p:nvPr/>
            </p:nvSpPr>
            <p:spPr>
              <a:xfrm>
                <a:off x="5478018" y="4042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3" name="Group 92"/>
            <p:cNvGrpSpPr/>
            <p:nvPr/>
          </p:nvGrpSpPr>
          <p:grpSpPr>
            <a:xfrm>
              <a:off x="5630418" y="3852164"/>
              <a:ext cx="264669" cy="162053"/>
              <a:chOff x="5630418" y="3852164"/>
              <a:chExt cx="264669" cy="162053"/>
            </a:xfrm>
          </p:grpSpPr>
          <p:sp>
            <p:nvSpPr>
              <p:cNvPr id="91" name="Freeform 90"/>
              <p:cNvSpPr/>
              <p:nvPr/>
            </p:nvSpPr>
            <p:spPr>
              <a:xfrm>
                <a:off x="5630418" y="38521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2" name="Freeform 91"/>
              <p:cNvSpPr/>
              <p:nvPr/>
            </p:nvSpPr>
            <p:spPr>
              <a:xfrm>
                <a:off x="5630418" y="38521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6" name="Group 95"/>
            <p:cNvGrpSpPr/>
            <p:nvPr/>
          </p:nvGrpSpPr>
          <p:grpSpPr>
            <a:xfrm>
              <a:off x="6671818" y="3306064"/>
              <a:ext cx="264669" cy="162053"/>
              <a:chOff x="6671818" y="3306064"/>
              <a:chExt cx="264669" cy="162053"/>
            </a:xfrm>
          </p:grpSpPr>
          <p:sp>
            <p:nvSpPr>
              <p:cNvPr id="94" name="Freeform 93"/>
              <p:cNvSpPr/>
              <p:nvPr/>
            </p:nvSpPr>
            <p:spPr>
              <a:xfrm>
                <a:off x="6671818" y="33060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Freeform 94"/>
              <p:cNvSpPr/>
              <p:nvPr/>
            </p:nvSpPr>
            <p:spPr>
              <a:xfrm>
                <a:off x="6671818" y="33060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98" name="TextBox 97"/>
          <p:cNvSpPr txBox="1"/>
          <p:nvPr/>
        </p:nvSpPr>
        <p:spPr>
          <a:xfrm>
            <a:off x="901700" y="114300"/>
            <a:ext cx="8280400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sz="3600" b="1">
                <a:solidFill>
                  <a:srgbClr val="000000"/>
                </a:solidFill>
                <a:latin typeface="Trebuchet MS - 48"/>
              </a:rPr>
              <a:t>A typical exam question: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04800" y="914400"/>
            <a:ext cx="9474200" cy="92333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Imogen missed the Science test because she was ill.</a:t>
            </a:r>
          </a:p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She sat the Maths test and got 85.</a:t>
            </a:r>
          </a:p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Use your scatter graph to estimate what Imogen would have achieved on the Science test.</a:t>
            </a:r>
          </a:p>
        </p:txBody>
      </p:sp>
      <p:cxnSp>
        <p:nvCxnSpPr>
          <p:cNvPr id="100" name="Straight Connector 99"/>
          <p:cNvCxnSpPr/>
          <p:nvPr/>
        </p:nvCxnSpPr>
        <p:spPr>
          <a:xfrm flipV="1">
            <a:off x="3985782" y="3186961"/>
            <a:ext cx="2887404" cy="2562883"/>
          </a:xfrm>
          <a:prstGeom prst="line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6444870" y="3582430"/>
            <a:ext cx="0" cy="3120393"/>
          </a:xfrm>
          <a:prstGeom prst="line">
            <a:avLst/>
          </a:prstGeom>
          <a:ln w="38100" cap="flat" cmpd="sng" algn="ctr">
            <a:solidFill>
              <a:srgbClr val="009300"/>
            </a:solidFill>
            <a:prstDash val="solid"/>
            <a:round/>
            <a:headEnd type="non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>
            <a:off x="3241267" y="3553088"/>
            <a:ext cx="3178640" cy="0"/>
          </a:xfrm>
          <a:prstGeom prst="line">
            <a:avLst/>
          </a:prstGeom>
          <a:ln w="38100" cap="flat" cmpd="sng" algn="ctr">
            <a:solidFill>
              <a:srgbClr val="009300"/>
            </a:solidFill>
            <a:prstDash val="solid"/>
            <a:round/>
            <a:headEnd type="non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7061200" y="4064000"/>
            <a:ext cx="1948447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9300"/>
                </a:solidFill>
                <a:latin typeface="Trebuchet MS - 24"/>
              </a:rPr>
              <a:t>Imogen would have got 83.</a:t>
            </a:r>
          </a:p>
        </p:txBody>
      </p:sp>
    </p:spTree>
    <p:extLst>
      <p:ext uri="{BB962C8B-B14F-4D97-AF65-F5344CB8AC3E}">
        <p14:creationId xmlns:p14="http://schemas.microsoft.com/office/powerpoint/2010/main" val="3804349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roup 85"/>
          <p:cNvGrpSpPr/>
          <p:nvPr/>
        </p:nvGrpSpPr>
        <p:grpSpPr>
          <a:xfrm>
            <a:off x="368300" y="2088261"/>
            <a:ext cx="4572000" cy="4576838"/>
            <a:chOff x="368300" y="2088261"/>
            <a:chExt cx="4572000" cy="4576838"/>
          </a:xfrm>
        </p:grpSpPr>
        <p:grpSp>
          <p:nvGrpSpPr>
            <p:cNvPr id="47" name="Group 46"/>
            <p:cNvGrpSpPr/>
            <p:nvPr/>
          </p:nvGrpSpPr>
          <p:grpSpPr>
            <a:xfrm>
              <a:off x="824611" y="2088261"/>
              <a:ext cx="4061460" cy="4057396"/>
              <a:chOff x="824611" y="2088261"/>
              <a:chExt cx="4061460" cy="4057396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825627" y="2346960"/>
                <a:ext cx="3801873" cy="3798697"/>
                <a:chOff x="825627" y="2346960"/>
                <a:chExt cx="3801873" cy="3798697"/>
              </a:xfrm>
            </p:grpSpPr>
            <p:sp>
              <p:nvSpPr>
                <p:cNvPr id="2" name="Freeform 1"/>
                <p:cNvSpPr/>
                <p:nvPr/>
              </p:nvSpPr>
              <p:spPr>
                <a:xfrm>
                  <a:off x="825627" y="2355469"/>
                  <a:ext cx="18924" cy="377698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924" h="3776980">
                      <a:moveTo>
                        <a:pt x="0" y="0"/>
                      </a:moveTo>
                      <a:lnTo>
                        <a:pt x="18923" y="0"/>
                      </a:lnTo>
                      <a:lnTo>
                        <a:pt x="18923" y="3776979"/>
                      </a:lnTo>
                      <a:lnTo>
                        <a:pt x="0" y="3776979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" name="Freeform 2"/>
                <p:cNvSpPr/>
                <p:nvPr/>
              </p:nvSpPr>
              <p:spPr>
                <a:xfrm>
                  <a:off x="825627" y="2346960"/>
                  <a:ext cx="3800603" cy="1892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800603" h="18924">
                      <a:moveTo>
                        <a:pt x="0" y="0"/>
                      </a:moveTo>
                      <a:lnTo>
                        <a:pt x="3800602" y="0"/>
                      </a:lnTo>
                      <a:lnTo>
                        <a:pt x="3800602" y="18923"/>
                      </a:lnTo>
                      <a:lnTo>
                        <a:pt x="0" y="18923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" name="Freeform 3"/>
                <p:cNvSpPr/>
                <p:nvPr/>
              </p:nvSpPr>
              <p:spPr>
                <a:xfrm>
                  <a:off x="838962" y="2536825"/>
                  <a:ext cx="3780791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0791" h="19686">
                      <a:moveTo>
                        <a:pt x="0" y="0"/>
                      </a:moveTo>
                      <a:lnTo>
                        <a:pt x="3780790" y="0"/>
                      </a:lnTo>
                      <a:lnTo>
                        <a:pt x="3780790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" name="Freeform 4"/>
                <p:cNvSpPr/>
                <p:nvPr/>
              </p:nvSpPr>
              <p:spPr>
                <a:xfrm>
                  <a:off x="1016381" y="2356485"/>
                  <a:ext cx="19813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813" h="3776981">
                      <a:moveTo>
                        <a:pt x="0" y="0"/>
                      </a:moveTo>
                      <a:lnTo>
                        <a:pt x="19812" y="0"/>
                      </a:lnTo>
                      <a:lnTo>
                        <a:pt x="19812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" name="Freeform 5"/>
                <p:cNvSpPr/>
                <p:nvPr/>
              </p:nvSpPr>
              <p:spPr>
                <a:xfrm>
                  <a:off x="1204214" y="2355469"/>
                  <a:ext cx="19813" cy="377698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813" h="3776980">
                      <a:moveTo>
                        <a:pt x="0" y="0"/>
                      </a:moveTo>
                      <a:lnTo>
                        <a:pt x="19812" y="0"/>
                      </a:lnTo>
                      <a:lnTo>
                        <a:pt x="19812" y="3776979"/>
                      </a:lnTo>
                      <a:lnTo>
                        <a:pt x="0" y="3776979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" name="Freeform 6"/>
                <p:cNvSpPr/>
                <p:nvPr/>
              </p:nvSpPr>
              <p:spPr>
                <a:xfrm>
                  <a:off x="1394841" y="2356485"/>
                  <a:ext cx="21718" cy="377799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718" h="3777997">
                      <a:moveTo>
                        <a:pt x="0" y="0"/>
                      </a:moveTo>
                      <a:lnTo>
                        <a:pt x="21717" y="0"/>
                      </a:lnTo>
                      <a:lnTo>
                        <a:pt x="21717" y="3777996"/>
                      </a:lnTo>
                      <a:lnTo>
                        <a:pt x="0" y="3777996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" name="Freeform 7"/>
                <p:cNvSpPr/>
                <p:nvPr/>
              </p:nvSpPr>
              <p:spPr>
                <a:xfrm>
                  <a:off x="1579880" y="2355469"/>
                  <a:ext cx="22734" cy="377901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4" h="3779013">
                      <a:moveTo>
                        <a:pt x="0" y="0"/>
                      </a:moveTo>
                      <a:lnTo>
                        <a:pt x="22733" y="0"/>
                      </a:lnTo>
                      <a:lnTo>
                        <a:pt x="22733" y="3779012"/>
                      </a:lnTo>
                      <a:lnTo>
                        <a:pt x="0" y="377901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" name="Freeform 8"/>
                <p:cNvSpPr/>
                <p:nvPr/>
              </p:nvSpPr>
              <p:spPr>
                <a:xfrm>
                  <a:off x="1770634" y="2356485"/>
                  <a:ext cx="19686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686" h="3776981">
                      <a:moveTo>
                        <a:pt x="0" y="0"/>
                      </a:moveTo>
                      <a:lnTo>
                        <a:pt x="19685" y="0"/>
                      </a:lnTo>
                      <a:lnTo>
                        <a:pt x="19685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" name="Freeform 9"/>
                <p:cNvSpPr/>
                <p:nvPr/>
              </p:nvSpPr>
              <p:spPr>
                <a:xfrm>
                  <a:off x="1961388" y="2357501"/>
                  <a:ext cx="21718" cy="37779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718" h="3777996">
                      <a:moveTo>
                        <a:pt x="0" y="0"/>
                      </a:moveTo>
                      <a:lnTo>
                        <a:pt x="21717" y="0"/>
                      </a:lnTo>
                      <a:lnTo>
                        <a:pt x="21717" y="3777995"/>
                      </a:lnTo>
                      <a:lnTo>
                        <a:pt x="0" y="377799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" name="Freeform 10"/>
                <p:cNvSpPr/>
                <p:nvPr/>
              </p:nvSpPr>
              <p:spPr>
                <a:xfrm>
                  <a:off x="2150110" y="2356485"/>
                  <a:ext cx="20702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0702" h="3776981">
                      <a:moveTo>
                        <a:pt x="0" y="0"/>
                      </a:moveTo>
                      <a:lnTo>
                        <a:pt x="20701" y="0"/>
                      </a:lnTo>
                      <a:lnTo>
                        <a:pt x="20701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" name="Freeform 11"/>
                <p:cNvSpPr/>
                <p:nvPr/>
              </p:nvSpPr>
              <p:spPr>
                <a:xfrm>
                  <a:off x="2339848" y="2358136"/>
                  <a:ext cx="22734" cy="377609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4" h="3776091">
                      <a:moveTo>
                        <a:pt x="0" y="0"/>
                      </a:moveTo>
                      <a:lnTo>
                        <a:pt x="22733" y="0"/>
                      </a:lnTo>
                      <a:lnTo>
                        <a:pt x="22733" y="3776090"/>
                      </a:lnTo>
                      <a:lnTo>
                        <a:pt x="0" y="377609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" name="Freeform 12"/>
                <p:cNvSpPr/>
                <p:nvPr/>
              </p:nvSpPr>
              <p:spPr>
                <a:xfrm>
                  <a:off x="2523871" y="2356485"/>
                  <a:ext cx="24385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85" h="3776981">
                      <a:moveTo>
                        <a:pt x="0" y="0"/>
                      </a:moveTo>
                      <a:lnTo>
                        <a:pt x="24384" y="0"/>
                      </a:lnTo>
                      <a:lnTo>
                        <a:pt x="24384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4" name="Freeform 13"/>
                <p:cNvSpPr/>
                <p:nvPr/>
              </p:nvSpPr>
              <p:spPr>
                <a:xfrm>
                  <a:off x="2715768" y="2357501"/>
                  <a:ext cx="19686" cy="37741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686" h="3774186">
                      <a:moveTo>
                        <a:pt x="0" y="0"/>
                      </a:moveTo>
                      <a:lnTo>
                        <a:pt x="19685" y="0"/>
                      </a:lnTo>
                      <a:lnTo>
                        <a:pt x="19685" y="3774185"/>
                      </a:lnTo>
                      <a:lnTo>
                        <a:pt x="0" y="37741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5" name="Freeform 14"/>
                <p:cNvSpPr/>
                <p:nvPr/>
              </p:nvSpPr>
              <p:spPr>
                <a:xfrm>
                  <a:off x="2906395" y="2357501"/>
                  <a:ext cx="21591" cy="37752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591" h="3775202">
                      <a:moveTo>
                        <a:pt x="0" y="0"/>
                      </a:moveTo>
                      <a:lnTo>
                        <a:pt x="21590" y="0"/>
                      </a:lnTo>
                      <a:lnTo>
                        <a:pt x="21590" y="3775201"/>
                      </a:lnTo>
                      <a:lnTo>
                        <a:pt x="0" y="37752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6" name="Freeform 15"/>
                <p:cNvSpPr/>
                <p:nvPr/>
              </p:nvSpPr>
              <p:spPr>
                <a:xfrm>
                  <a:off x="3095117" y="2357501"/>
                  <a:ext cx="20702" cy="377596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0702" h="3775964">
                      <a:moveTo>
                        <a:pt x="0" y="0"/>
                      </a:moveTo>
                      <a:lnTo>
                        <a:pt x="20701" y="0"/>
                      </a:lnTo>
                      <a:lnTo>
                        <a:pt x="20701" y="3775963"/>
                      </a:lnTo>
                      <a:lnTo>
                        <a:pt x="0" y="3775963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7" name="Freeform 16"/>
                <p:cNvSpPr/>
                <p:nvPr/>
              </p:nvSpPr>
              <p:spPr>
                <a:xfrm>
                  <a:off x="3284982" y="2358136"/>
                  <a:ext cx="22734" cy="377812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4" h="3778123">
                      <a:moveTo>
                        <a:pt x="0" y="0"/>
                      </a:moveTo>
                      <a:lnTo>
                        <a:pt x="22733" y="0"/>
                      </a:lnTo>
                      <a:lnTo>
                        <a:pt x="22733" y="3778122"/>
                      </a:lnTo>
                      <a:lnTo>
                        <a:pt x="0" y="377812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" name="Freeform 17"/>
                <p:cNvSpPr/>
                <p:nvPr/>
              </p:nvSpPr>
              <p:spPr>
                <a:xfrm>
                  <a:off x="3469005" y="2356485"/>
                  <a:ext cx="24512" cy="377901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512" h="3779013">
                      <a:moveTo>
                        <a:pt x="0" y="0"/>
                      </a:moveTo>
                      <a:lnTo>
                        <a:pt x="24511" y="0"/>
                      </a:lnTo>
                      <a:lnTo>
                        <a:pt x="24511" y="3779012"/>
                      </a:lnTo>
                      <a:lnTo>
                        <a:pt x="0" y="377901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9" name="Freeform 18"/>
                <p:cNvSpPr/>
                <p:nvPr/>
              </p:nvSpPr>
              <p:spPr>
                <a:xfrm>
                  <a:off x="3660648" y="2357501"/>
                  <a:ext cx="21718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718" h="3776981">
                      <a:moveTo>
                        <a:pt x="0" y="0"/>
                      </a:moveTo>
                      <a:lnTo>
                        <a:pt x="21717" y="0"/>
                      </a:lnTo>
                      <a:lnTo>
                        <a:pt x="21717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0" name="Freeform 19"/>
                <p:cNvSpPr/>
                <p:nvPr/>
              </p:nvSpPr>
              <p:spPr>
                <a:xfrm>
                  <a:off x="3851148" y="2358136"/>
                  <a:ext cx="23496" cy="377812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3496" h="3778123">
                      <a:moveTo>
                        <a:pt x="0" y="0"/>
                      </a:moveTo>
                      <a:lnTo>
                        <a:pt x="23495" y="0"/>
                      </a:lnTo>
                      <a:lnTo>
                        <a:pt x="23495" y="3778122"/>
                      </a:lnTo>
                      <a:lnTo>
                        <a:pt x="0" y="377812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1" name="Freeform 20"/>
                <p:cNvSpPr/>
                <p:nvPr/>
              </p:nvSpPr>
              <p:spPr>
                <a:xfrm>
                  <a:off x="4039997" y="2357501"/>
                  <a:ext cx="22734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4" h="3776981">
                      <a:moveTo>
                        <a:pt x="0" y="0"/>
                      </a:moveTo>
                      <a:lnTo>
                        <a:pt x="22733" y="0"/>
                      </a:lnTo>
                      <a:lnTo>
                        <a:pt x="22733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" name="Freeform 21"/>
                <p:cNvSpPr/>
                <p:nvPr/>
              </p:nvSpPr>
              <p:spPr>
                <a:xfrm>
                  <a:off x="4228719" y="2357501"/>
                  <a:ext cx="24639" cy="377901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639" h="3779012">
                      <a:moveTo>
                        <a:pt x="0" y="0"/>
                      </a:moveTo>
                      <a:lnTo>
                        <a:pt x="24638" y="0"/>
                      </a:lnTo>
                      <a:lnTo>
                        <a:pt x="24638" y="3779011"/>
                      </a:lnTo>
                      <a:lnTo>
                        <a:pt x="0" y="377901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" name="Freeform 22"/>
                <p:cNvSpPr/>
                <p:nvPr/>
              </p:nvSpPr>
              <p:spPr>
                <a:xfrm>
                  <a:off x="4414012" y="2357501"/>
                  <a:ext cx="26417" cy="377901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17" h="3779012">
                      <a:moveTo>
                        <a:pt x="0" y="0"/>
                      </a:moveTo>
                      <a:lnTo>
                        <a:pt x="26416" y="0"/>
                      </a:lnTo>
                      <a:lnTo>
                        <a:pt x="26416" y="3779011"/>
                      </a:lnTo>
                      <a:lnTo>
                        <a:pt x="0" y="377901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4" name="Freeform 23"/>
                <p:cNvSpPr/>
                <p:nvPr/>
              </p:nvSpPr>
              <p:spPr>
                <a:xfrm>
                  <a:off x="4600067" y="2354453"/>
                  <a:ext cx="27433" cy="37797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433" h="3779775">
                      <a:moveTo>
                        <a:pt x="0" y="0"/>
                      </a:moveTo>
                      <a:lnTo>
                        <a:pt x="27432" y="0"/>
                      </a:lnTo>
                      <a:lnTo>
                        <a:pt x="27432" y="3779774"/>
                      </a:lnTo>
                      <a:lnTo>
                        <a:pt x="0" y="3779774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5" name="Freeform 24"/>
                <p:cNvSpPr/>
                <p:nvPr/>
              </p:nvSpPr>
              <p:spPr>
                <a:xfrm>
                  <a:off x="836930" y="2726436"/>
                  <a:ext cx="3777108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7108" h="19686">
                      <a:moveTo>
                        <a:pt x="0" y="0"/>
                      </a:moveTo>
                      <a:lnTo>
                        <a:pt x="3777107" y="0"/>
                      </a:lnTo>
                      <a:lnTo>
                        <a:pt x="3777107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6" name="Freeform 25"/>
                <p:cNvSpPr/>
                <p:nvPr/>
              </p:nvSpPr>
              <p:spPr>
                <a:xfrm>
                  <a:off x="837819" y="2914650"/>
                  <a:ext cx="3782950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2950" h="19686">
                      <a:moveTo>
                        <a:pt x="0" y="0"/>
                      </a:moveTo>
                      <a:lnTo>
                        <a:pt x="3782949" y="0"/>
                      </a:lnTo>
                      <a:lnTo>
                        <a:pt x="3782949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" name="Freeform 26"/>
                <p:cNvSpPr/>
                <p:nvPr/>
              </p:nvSpPr>
              <p:spPr>
                <a:xfrm>
                  <a:off x="836041" y="3099435"/>
                  <a:ext cx="3783712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702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8" name="Freeform 27"/>
                <p:cNvSpPr/>
                <p:nvPr/>
              </p:nvSpPr>
              <p:spPr>
                <a:xfrm>
                  <a:off x="839851" y="4047617"/>
                  <a:ext cx="3783712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702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9" name="Freeform 28"/>
                <p:cNvSpPr/>
                <p:nvPr/>
              </p:nvSpPr>
              <p:spPr>
                <a:xfrm>
                  <a:off x="837819" y="3859784"/>
                  <a:ext cx="3783712" cy="205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575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574"/>
                      </a:lnTo>
                      <a:lnTo>
                        <a:pt x="0" y="20574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0" name="Freeform 29"/>
                <p:cNvSpPr/>
                <p:nvPr/>
              </p:nvSpPr>
              <p:spPr>
                <a:xfrm>
                  <a:off x="837819" y="3669919"/>
                  <a:ext cx="3777108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7108" h="20702">
                      <a:moveTo>
                        <a:pt x="0" y="0"/>
                      </a:moveTo>
                      <a:lnTo>
                        <a:pt x="3777107" y="0"/>
                      </a:lnTo>
                      <a:lnTo>
                        <a:pt x="3777107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1" name="Freeform 30"/>
                <p:cNvSpPr/>
                <p:nvPr/>
              </p:nvSpPr>
              <p:spPr>
                <a:xfrm>
                  <a:off x="839851" y="3480181"/>
                  <a:ext cx="3782950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2950" h="19686">
                      <a:moveTo>
                        <a:pt x="0" y="0"/>
                      </a:moveTo>
                      <a:lnTo>
                        <a:pt x="3782949" y="0"/>
                      </a:lnTo>
                      <a:lnTo>
                        <a:pt x="3782949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2" name="Freeform 31"/>
                <p:cNvSpPr/>
                <p:nvPr/>
              </p:nvSpPr>
              <p:spPr>
                <a:xfrm>
                  <a:off x="838962" y="3292094"/>
                  <a:ext cx="3772282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2282" h="19686">
                      <a:moveTo>
                        <a:pt x="0" y="0"/>
                      </a:moveTo>
                      <a:lnTo>
                        <a:pt x="3772281" y="0"/>
                      </a:lnTo>
                      <a:lnTo>
                        <a:pt x="3772281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3" name="Freeform 32"/>
                <p:cNvSpPr/>
                <p:nvPr/>
              </p:nvSpPr>
              <p:spPr>
                <a:xfrm>
                  <a:off x="836930" y="4234434"/>
                  <a:ext cx="3776092" cy="1981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6092" h="19813">
                      <a:moveTo>
                        <a:pt x="0" y="0"/>
                      </a:moveTo>
                      <a:lnTo>
                        <a:pt x="3776091" y="0"/>
                      </a:lnTo>
                      <a:lnTo>
                        <a:pt x="3776091" y="19812"/>
                      </a:lnTo>
                      <a:lnTo>
                        <a:pt x="0" y="1981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4" name="Freeform 33"/>
                <p:cNvSpPr/>
                <p:nvPr/>
              </p:nvSpPr>
              <p:spPr>
                <a:xfrm>
                  <a:off x="836041" y="4424426"/>
                  <a:ext cx="3783077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077" h="19686">
                      <a:moveTo>
                        <a:pt x="0" y="0"/>
                      </a:moveTo>
                      <a:lnTo>
                        <a:pt x="3783076" y="0"/>
                      </a:lnTo>
                      <a:lnTo>
                        <a:pt x="3783076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5" name="Freeform 34"/>
                <p:cNvSpPr/>
                <p:nvPr/>
              </p:nvSpPr>
              <p:spPr>
                <a:xfrm>
                  <a:off x="835025" y="4614164"/>
                  <a:ext cx="3780918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0918" h="20702">
                      <a:moveTo>
                        <a:pt x="0" y="0"/>
                      </a:moveTo>
                      <a:lnTo>
                        <a:pt x="3780917" y="0"/>
                      </a:lnTo>
                      <a:lnTo>
                        <a:pt x="3780917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6" name="Freeform 35"/>
                <p:cNvSpPr/>
                <p:nvPr/>
              </p:nvSpPr>
              <p:spPr>
                <a:xfrm>
                  <a:off x="836041" y="4802124"/>
                  <a:ext cx="3783712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702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7" name="Freeform 36"/>
                <p:cNvSpPr/>
                <p:nvPr/>
              </p:nvSpPr>
              <p:spPr>
                <a:xfrm>
                  <a:off x="835025" y="4987163"/>
                  <a:ext cx="3783585" cy="2082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585" h="20829">
                      <a:moveTo>
                        <a:pt x="0" y="0"/>
                      </a:moveTo>
                      <a:lnTo>
                        <a:pt x="3783584" y="0"/>
                      </a:lnTo>
                      <a:lnTo>
                        <a:pt x="3783584" y="20828"/>
                      </a:lnTo>
                      <a:lnTo>
                        <a:pt x="0" y="20828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8" name="Freeform 37"/>
                <p:cNvSpPr/>
                <p:nvPr/>
              </p:nvSpPr>
              <p:spPr>
                <a:xfrm>
                  <a:off x="837819" y="5931281"/>
                  <a:ext cx="3783712" cy="2286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2860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2859"/>
                      </a:lnTo>
                      <a:lnTo>
                        <a:pt x="0" y="22859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9" name="Freeform 38"/>
                <p:cNvSpPr/>
                <p:nvPr/>
              </p:nvSpPr>
              <p:spPr>
                <a:xfrm>
                  <a:off x="837819" y="5746241"/>
                  <a:ext cx="3784728" cy="2260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4728" h="22607">
                      <a:moveTo>
                        <a:pt x="0" y="0"/>
                      </a:moveTo>
                      <a:lnTo>
                        <a:pt x="3784727" y="0"/>
                      </a:lnTo>
                      <a:lnTo>
                        <a:pt x="3784727" y="22606"/>
                      </a:lnTo>
                      <a:lnTo>
                        <a:pt x="0" y="22606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0" name="Freeform 39"/>
                <p:cNvSpPr/>
                <p:nvPr/>
              </p:nvSpPr>
              <p:spPr>
                <a:xfrm>
                  <a:off x="835025" y="5557266"/>
                  <a:ext cx="3783077" cy="2095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077" h="20956">
                      <a:moveTo>
                        <a:pt x="0" y="0"/>
                      </a:moveTo>
                      <a:lnTo>
                        <a:pt x="3783076" y="0"/>
                      </a:lnTo>
                      <a:lnTo>
                        <a:pt x="3783076" y="20955"/>
                      </a:lnTo>
                      <a:lnTo>
                        <a:pt x="0" y="2095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1" name="Freeform 40"/>
                <p:cNvSpPr/>
                <p:nvPr/>
              </p:nvSpPr>
              <p:spPr>
                <a:xfrm>
                  <a:off x="836041" y="5367655"/>
                  <a:ext cx="3783712" cy="2082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829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828"/>
                      </a:lnTo>
                      <a:lnTo>
                        <a:pt x="0" y="20828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2" name="Freeform 41"/>
                <p:cNvSpPr/>
                <p:nvPr/>
              </p:nvSpPr>
              <p:spPr>
                <a:xfrm>
                  <a:off x="836041" y="5179822"/>
                  <a:ext cx="3778886" cy="2082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8886" h="20829">
                      <a:moveTo>
                        <a:pt x="0" y="0"/>
                      </a:moveTo>
                      <a:lnTo>
                        <a:pt x="3778885" y="0"/>
                      </a:lnTo>
                      <a:lnTo>
                        <a:pt x="3778885" y="20828"/>
                      </a:lnTo>
                      <a:lnTo>
                        <a:pt x="0" y="20828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3" name="Freeform 42"/>
                <p:cNvSpPr/>
                <p:nvPr/>
              </p:nvSpPr>
              <p:spPr>
                <a:xfrm>
                  <a:off x="825627" y="6122923"/>
                  <a:ext cx="3801746" cy="2273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801746" h="22734">
                      <a:moveTo>
                        <a:pt x="0" y="0"/>
                      </a:moveTo>
                      <a:lnTo>
                        <a:pt x="3801745" y="0"/>
                      </a:lnTo>
                      <a:lnTo>
                        <a:pt x="3801745" y="22733"/>
                      </a:lnTo>
                      <a:lnTo>
                        <a:pt x="0" y="22733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45" name="Straight Connector 44"/>
              <p:cNvCxnSpPr/>
              <p:nvPr/>
            </p:nvCxnSpPr>
            <p:spPr>
              <a:xfrm flipV="1">
                <a:off x="824611" y="2088261"/>
                <a:ext cx="0" cy="4038727"/>
              </a:xfrm>
              <a:prstGeom prst="line">
                <a:avLst/>
              </a:prstGeom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826262" y="6131560"/>
                <a:ext cx="4059809" cy="0"/>
              </a:xfrm>
              <a:prstGeom prst="line">
                <a:avLst/>
              </a:prstGeom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TextBox 47"/>
            <p:cNvSpPr txBox="1"/>
            <p:nvPr/>
          </p:nvSpPr>
          <p:spPr>
            <a:xfrm>
              <a:off x="368300" y="22098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20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68300" y="4102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10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19100" y="50165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5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57200" y="60706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0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68300" y="31369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15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3561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100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6891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30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3081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20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9271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10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8321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60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4511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50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070100" y="61214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40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9751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90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5941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80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2131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70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778000" y="6388100"/>
              <a:ext cx="20066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Sales of scarves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 rot="16200000">
              <a:off x="0" y="3924300"/>
              <a:ext cx="19304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Temperature (</a:t>
              </a:r>
              <a:r>
                <a:rPr lang="en-GB" sz="800" baseline="70000">
                  <a:solidFill>
                    <a:srgbClr val="000000"/>
                  </a:solidFill>
                  <a:latin typeface="Trebuchet MS - 16"/>
                </a:rPr>
                <a:t>o</a:t>
              </a:r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C)</a:t>
              </a:r>
            </a:p>
          </p:txBody>
        </p:sp>
        <p:grpSp>
          <p:nvGrpSpPr>
            <p:cNvPr id="67" name="Group 66"/>
            <p:cNvGrpSpPr/>
            <p:nvPr/>
          </p:nvGrpSpPr>
          <p:grpSpPr>
            <a:xfrm>
              <a:off x="2169668" y="2455164"/>
              <a:ext cx="264669" cy="162053"/>
              <a:chOff x="2169668" y="2455164"/>
              <a:chExt cx="264669" cy="162053"/>
            </a:xfrm>
          </p:grpSpPr>
          <p:sp>
            <p:nvSpPr>
              <p:cNvPr id="65" name="Freeform 64"/>
              <p:cNvSpPr/>
              <p:nvPr/>
            </p:nvSpPr>
            <p:spPr>
              <a:xfrm>
                <a:off x="2169668" y="24551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6" name="Freeform 65"/>
              <p:cNvSpPr/>
              <p:nvPr/>
            </p:nvSpPr>
            <p:spPr>
              <a:xfrm>
                <a:off x="2169668" y="24551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1026668" y="2264664"/>
              <a:ext cx="264669" cy="162053"/>
              <a:chOff x="1026668" y="2264664"/>
              <a:chExt cx="264669" cy="162053"/>
            </a:xfrm>
          </p:grpSpPr>
          <p:sp>
            <p:nvSpPr>
              <p:cNvPr id="68" name="Freeform 67"/>
              <p:cNvSpPr/>
              <p:nvPr/>
            </p:nvSpPr>
            <p:spPr>
              <a:xfrm>
                <a:off x="1026668" y="2264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9" name="Freeform 68"/>
              <p:cNvSpPr/>
              <p:nvPr/>
            </p:nvSpPr>
            <p:spPr>
              <a:xfrm>
                <a:off x="1026668" y="2264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3820668" y="5084064"/>
              <a:ext cx="264669" cy="162053"/>
              <a:chOff x="3820668" y="5084064"/>
              <a:chExt cx="264669" cy="162053"/>
            </a:xfrm>
          </p:grpSpPr>
          <p:sp>
            <p:nvSpPr>
              <p:cNvPr id="71" name="Freeform 70"/>
              <p:cNvSpPr/>
              <p:nvPr/>
            </p:nvSpPr>
            <p:spPr>
              <a:xfrm>
                <a:off x="3820668" y="50840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2" name="Freeform 71"/>
              <p:cNvSpPr/>
              <p:nvPr/>
            </p:nvSpPr>
            <p:spPr>
              <a:xfrm>
                <a:off x="3820668" y="50840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169668" y="3788664"/>
              <a:ext cx="264669" cy="162053"/>
              <a:chOff x="2169668" y="3788664"/>
              <a:chExt cx="264669" cy="162053"/>
            </a:xfrm>
          </p:grpSpPr>
          <p:sp>
            <p:nvSpPr>
              <p:cNvPr id="74" name="Freeform 73"/>
              <p:cNvSpPr/>
              <p:nvPr/>
            </p:nvSpPr>
            <p:spPr>
              <a:xfrm>
                <a:off x="2169668" y="3788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Freeform 74"/>
              <p:cNvSpPr/>
              <p:nvPr/>
            </p:nvSpPr>
            <p:spPr>
              <a:xfrm>
                <a:off x="2169668" y="3788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9" name="Group 78"/>
            <p:cNvGrpSpPr/>
            <p:nvPr/>
          </p:nvGrpSpPr>
          <p:grpSpPr>
            <a:xfrm>
              <a:off x="3477768" y="4347464"/>
              <a:ext cx="264669" cy="162053"/>
              <a:chOff x="3477768" y="4347464"/>
              <a:chExt cx="264669" cy="162053"/>
            </a:xfrm>
          </p:grpSpPr>
          <p:sp>
            <p:nvSpPr>
              <p:cNvPr id="77" name="Freeform 76"/>
              <p:cNvSpPr/>
              <p:nvPr/>
            </p:nvSpPr>
            <p:spPr>
              <a:xfrm>
                <a:off x="3477768" y="43474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8" name="Freeform 77"/>
              <p:cNvSpPr/>
              <p:nvPr/>
            </p:nvSpPr>
            <p:spPr>
              <a:xfrm>
                <a:off x="3477768" y="43474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2855468" y="3585464"/>
              <a:ext cx="264669" cy="162053"/>
              <a:chOff x="2855468" y="3585464"/>
              <a:chExt cx="264669" cy="162053"/>
            </a:xfrm>
          </p:grpSpPr>
          <p:sp>
            <p:nvSpPr>
              <p:cNvPr id="80" name="Freeform 79"/>
              <p:cNvSpPr/>
              <p:nvPr/>
            </p:nvSpPr>
            <p:spPr>
              <a:xfrm>
                <a:off x="2855468" y="35854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1" name="Freeform 80"/>
              <p:cNvSpPr/>
              <p:nvPr/>
            </p:nvSpPr>
            <p:spPr>
              <a:xfrm>
                <a:off x="2855468" y="35854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2741168" y="3204464"/>
              <a:ext cx="264669" cy="162053"/>
              <a:chOff x="2741168" y="3204464"/>
              <a:chExt cx="264669" cy="162053"/>
            </a:xfrm>
          </p:grpSpPr>
          <p:sp>
            <p:nvSpPr>
              <p:cNvPr id="83" name="Freeform 82"/>
              <p:cNvSpPr/>
              <p:nvPr/>
            </p:nvSpPr>
            <p:spPr>
              <a:xfrm>
                <a:off x="2741168" y="32044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Freeform 83"/>
              <p:cNvSpPr/>
              <p:nvPr/>
            </p:nvSpPr>
            <p:spPr>
              <a:xfrm>
                <a:off x="2741168" y="32044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87" name="TextBox 86"/>
          <p:cNvSpPr txBox="1"/>
          <p:nvPr/>
        </p:nvSpPr>
        <p:spPr>
          <a:xfrm>
            <a:off x="698500" y="317500"/>
            <a:ext cx="4096151" cy="92333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Estimate, using your graph, how many scarves the shop would sell when the temperature was 7</a:t>
            </a:r>
            <a:r>
              <a:rPr lang="en-GB" sz="1200" baseline="70000">
                <a:solidFill>
                  <a:srgbClr val="000000"/>
                </a:solidFill>
                <a:latin typeface="Trebuchet MS - 24"/>
              </a:rPr>
              <a:t>o</a:t>
            </a:r>
            <a:r>
              <a:rPr lang="en-GB">
                <a:solidFill>
                  <a:srgbClr val="000000"/>
                </a:solidFill>
                <a:latin typeface="Trebuchet MS - 24"/>
              </a:rPr>
              <a:t>C.</a:t>
            </a:r>
          </a:p>
        </p:txBody>
      </p:sp>
      <p:grpSp>
        <p:nvGrpSpPr>
          <p:cNvPr id="176" name="Group 175"/>
          <p:cNvGrpSpPr/>
          <p:nvPr/>
        </p:nvGrpSpPr>
        <p:grpSpPr>
          <a:xfrm>
            <a:off x="5195500" y="2088261"/>
            <a:ext cx="4634300" cy="4576838"/>
            <a:chOff x="5195500" y="2088261"/>
            <a:chExt cx="4634300" cy="4576838"/>
          </a:xfrm>
        </p:grpSpPr>
        <p:grpSp>
          <p:nvGrpSpPr>
            <p:cNvPr id="133" name="Group 132"/>
            <p:cNvGrpSpPr/>
            <p:nvPr/>
          </p:nvGrpSpPr>
          <p:grpSpPr>
            <a:xfrm>
              <a:off x="5714111" y="2088261"/>
              <a:ext cx="4061460" cy="4057396"/>
              <a:chOff x="5714111" y="2088261"/>
              <a:chExt cx="4061460" cy="4057396"/>
            </a:xfrm>
          </p:grpSpPr>
          <p:grpSp>
            <p:nvGrpSpPr>
              <p:cNvPr id="130" name="Group 129"/>
              <p:cNvGrpSpPr/>
              <p:nvPr/>
            </p:nvGrpSpPr>
            <p:grpSpPr>
              <a:xfrm>
                <a:off x="5715127" y="2346960"/>
                <a:ext cx="3801873" cy="3798697"/>
                <a:chOff x="5715127" y="2346960"/>
                <a:chExt cx="3801873" cy="3798697"/>
              </a:xfrm>
            </p:grpSpPr>
            <p:sp>
              <p:nvSpPr>
                <p:cNvPr id="88" name="Freeform 87"/>
                <p:cNvSpPr/>
                <p:nvPr/>
              </p:nvSpPr>
              <p:spPr>
                <a:xfrm>
                  <a:off x="5715127" y="2355469"/>
                  <a:ext cx="18924" cy="377698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924" h="3776980">
                      <a:moveTo>
                        <a:pt x="0" y="0"/>
                      </a:moveTo>
                      <a:lnTo>
                        <a:pt x="18923" y="0"/>
                      </a:lnTo>
                      <a:lnTo>
                        <a:pt x="18923" y="3776979"/>
                      </a:lnTo>
                      <a:lnTo>
                        <a:pt x="0" y="3776979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9" name="Freeform 88"/>
                <p:cNvSpPr/>
                <p:nvPr/>
              </p:nvSpPr>
              <p:spPr>
                <a:xfrm>
                  <a:off x="5715127" y="2346960"/>
                  <a:ext cx="3800603" cy="1892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800603" h="18924">
                      <a:moveTo>
                        <a:pt x="0" y="0"/>
                      </a:moveTo>
                      <a:lnTo>
                        <a:pt x="3800602" y="0"/>
                      </a:lnTo>
                      <a:lnTo>
                        <a:pt x="3800602" y="18923"/>
                      </a:lnTo>
                      <a:lnTo>
                        <a:pt x="0" y="18923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0" name="Freeform 89"/>
                <p:cNvSpPr/>
                <p:nvPr/>
              </p:nvSpPr>
              <p:spPr>
                <a:xfrm>
                  <a:off x="5728462" y="2536825"/>
                  <a:ext cx="3780791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0791" h="19686">
                      <a:moveTo>
                        <a:pt x="0" y="0"/>
                      </a:moveTo>
                      <a:lnTo>
                        <a:pt x="3780790" y="0"/>
                      </a:lnTo>
                      <a:lnTo>
                        <a:pt x="3780790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1" name="Freeform 90"/>
                <p:cNvSpPr/>
                <p:nvPr/>
              </p:nvSpPr>
              <p:spPr>
                <a:xfrm>
                  <a:off x="5905881" y="2356485"/>
                  <a:ext cx="19813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813" h="3776981">
                      <a:moveTo>
                        <a:pt x="0" y="0"/>
                      </a:moveTo>
                      <a:lnTo>
                        <a:pt x="19812" y="0"/>
                      </a:lnTo>
                      <a:lnTo>
                        <a:pt x="19812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2" name="Freeform 91"/>
                <p:cNvSpPr/>
                <p:nvPr/>
              </p:nvSpPr>
              <p:spPr>
                <a:xfrm>
                  <a:off x="6093714" y="2355469"/>
                  <a:ext cx="19813" cy="377698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813" h="3776980">
                      <a:moveTo>
                        <a:pt x="0" y="0"/>
                      </a:moveTo>
                      <a:lnTo>
                        <a:pt x="19812" y="0"/>
                      </a:lnTo>
                      <a:lnTo>
                        <a:pt x="19812" y="3776979"/>
                      </a:lnTo>
                      <a:lnTo>
                        <a:pt x="0" y="3776979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3" name="Freeform 92"/>
                <p:cNvSpPr/>
                <p:nvPr/>
              </p:nvSpPr>
              <p:spPr>
                <a:xfrm>
                  <a:off x="6284341" y="2356485"/>
                  <a:ext cx="21718" cy="377799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718" h="3777997">
                      <a:moveTo>
                        <a:pt x="0" y="0"/>
                      </a:moveTo>
                      <a:lnTo>
                        <a:pt x="21717" y="0"/>
                      </a:lnTo>
                      <a:lnTo>
                        <a:pt x="21717" y="3777996"/>
                      </a:lnTo>
                      <a:lnTo>
                        <a:pt x="0" y="3777996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4" name="Freeform 93"/>
                <p:cNvSpPr/>
                <p:nvPr/>
              </p:nvSpPr>
              <p:spPr>
                <a:xfrm>
                  <a:off x="6469380" y="2355469"/>
                  <a:ext cx="22734" cy="377901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4" h="3779013">
                      <a:moveTo>
                        <a:pt x="0" y="0"/>
                      </a:moveTo>
                      <a:lnTo>
                        <a:pt x="22733" y="0"/>
                      </a:lnTo>
                      <a:lnTo>
                        <a:pt x="22733" y="3779012"/>
                      </a:lnTo>
                      <a:lnTo>
                        <a:pt x="0" y="377901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5" name="Freeform 94"/>
                <p:cNvSpPr/>
                <p:nvPr/>
              </p:nvSpPr>
              <p:spPr>
                <a:xfrm>
                  <a:off x="6660135" y="2356485"/>
                  <a:ext cx="19685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685" h="3776981">
                      <a:moveTo>
                        <a:pt x="0" y="0"/>
                      </a:moveTo>
                      <a:lnTo>
                        <a:pt x="19684" y="0"/>
                      </a:lnTo>
                      <a:lnTo>
                        <a:pt x="19684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6" name="Freeform 95"/>
                <p:cNvSpPr/>
                <p:nvPr/>
              </p:nvSpPr>
              <p:spPr>
                <a:xfrm>
                  <a:off x="6850888" y="2357501"/>
                  <a:ext cx="21718" cy="37779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718" h="3777996">
                      <a:moveTo>
                        <a:pt x="0" y="0"/>
                      </a:moveTo>
                      <a:lnTo>
                        <a:pt x="21717" y="0"/>
                      </a:lnTo>
                      <a:lnTo>
                        <a:pt x="21717" y="3777995"/>
                      </a:lnTo>
                      <a:lnTo>
                        <a:pt x="0" y="377799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7" name="Freeform 96"/>
                <p:cNvSpPr/>
                <p:nvPr/>
              </p:nvSpPr>
              <p:spPr>
                <a:xfrm>
                  <a:off x="7039610" y="2356485"/>
                  <a:ext cx="20702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0702" h="3776981">
                      <a:moveTo>
                        <a:pt x="0" y="0"/>
                      </a:moveTo>
                      <a:lnTo>
                        <a:pt x="20701" y="0"/>
                      </a:lnTo>
                      <a:lnTo>
                        <a:pt x="20701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8" name="Freeform 97"/>
                <p:cNvSpPr/>
                <p:nvPr/>
              </p:nvSpPr>
              <p:spPr>
                <a:xfrm>
                  <a:off x="7229348" y="2358136"/>
                  <a:ext cx="22734" cy="377609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4" h="3776091">
                      <a:moveTo>
                        <a:pt x="0" y="0"/>
                      </a:moveTo>
                      <a:lnTo>
                        <a:pt x="22733" y="0"/>
                      </a:lnTo>
                      <a:lnTo>
                        <a:pt x="22733" y="3776090"/>
                      </a:lnTo>
                      <a:lnTo>
                        <a:pt x="0" y="377609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9" name="Freeform 98"/>
                <p:cNvSpPr/>
                <p:nvPr/>
              </p:nvSpPr>
              <p:spPr>
                <a:xfrm>
                  <a:off x="7413372" y="2356485"/>
                  <a:ext cx="24384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84" h="3776981">
                      <a:moveTo>
                        <a:pt x="0" y="0"/>
                      </a:moveTo>
                      <a:lnTo>
                        <a:pt x="24383" y="0"/>
                      </a:lnTo>
                      <a:lnTo>
                        <a:pt x="24383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0" name="Freeform 99"/>
                <p:cNvSpPr/>
                <p:nvPr/>
              </p:nvSpPr>
              <p:spPr>
                <a:xfrm>
                  <a:off x="7605268" y="2357501"/>
                  <a:ext cx="19686" cy="37741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686" h="3774186">
                      <a:moveTo>
                        <a:pt x="0" y="0"/>
                      </a:moveTo>
                      <a:lnTo>
                        <a:pt x="19685" y="0"/>
                      </a:lnTo>
                      <a:lnTo>
                        <a:pt x="19685" y="3774185"/>
                      </a:lnTo>
                      <a:lnTo>
                        <a:pt x="0" y="37741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1" name="Freeform 100"/>
                <p:cNvSpPr/>
                <p:nvPr/>
              </p:nvSpPr>
              <p:spPr>
                <a:xfrm>
                  <a:off x="7795895" y="2357501"/>
                  <a:ext cx="21592" cy="37752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592" h="3775202">
                      <a:moveTo>
                        <a:pt x="0" y="0"/>
                      </a:moveTo>
                      <a:lnTo>
                        <a:pt x="21591" y="0"/>
                      </a:lnTo>
                      <a:lnTo>
                        <a:pt x="21591" y="3775201"/>
                      </a:lnTo>
                      <a:lnTo>
                        <a:pt x="0" y="37752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2" name="Freeform 101"/>
                <p:cNvSpPr/>
                <p:nvPr/>
              </p:nvSpPr>
              <p:spPr>
                <a:xfrm>
                  <a:off x="7984617" y="2357501"/>
                  <a:ext cx="20702" cy="377596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0702" h="3775964">
                      <a:moveTo>
                        <a:pt x="0" y="0"/>
                      </a:moveTo>
                      <a:lnTo>
                        <a:pt x="20701" y="0"/>
                      </a:lnTo>
                      <a:lnTo>
                        <a:pt x="20701" y="3775963"/>
                      </a:lnTo>
                      <a:lnTo>
                        <a:pt x="0" y="3775963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3" name="Freeform 102"/>
                <p:cNvSpPr/>
                <p:nvPr/>
              </p:nvSpPr>
              <p:spPr>
                <a:xfrm>
                  <a:off x="8174482" y="2358136"/>
                  <a:ext cx="22735" cy="377812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5" h="3778123">
                      <a:moveTo>
                        <a:pt x="0" y="0"/>
                      </a:moveTo>
                      <a:lnTo>
                        <a:pt x="22734" y="0"/>
                      </a:lnTo>
                      <a:lnTo>
                        <a:pt x="22734" y="3778122"/>
                      </a:lnTo>
                      <a:lnTo>
                        <a:pt x="0" y="377812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4" name="Freeform 103"/>
                <p:cNvSpPr/>
                <p:nvPr/>
              </p:nvSpPr>
              <p:spPr>
                <a:xfrm>
                  <a:off x="8358505" y="2356485"/>
                  <a:ext cx="24512" cy="377901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512" h="3779013">
                      <a:moveTo>
                        <a:pt x="0" y="0"/>
                      </a:moveTo>
                      <a:lnTo>
                        <a:pt x="24511" y="0"/>
                      </a:lnTo>
                      <a:lnTo>
                        <a:pt x="24511" y="3779012"/>
                      </a:lnTo>
                      <a:lnTo>
                        <a:pt x="0" y="377901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5" name="Freeform 104"/>
                <p:cNvSpPr/>
                <p:nvPr/>
              </p:nvSpPr>
              <p:spPr>
                <a:xfrm>
                  <a:off x="8550148" y="2357501"/>
                  <a:ext cx="21718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718" h="3776981">
                      <a:moveTo>
                        <a:pt x="0" y="0"/>
                      </a:moveTo>
                      <a:lnTo>
                        <a:pt x="21717" y="0"/>
                      </a:lnTo>
                      <a:lnTo>
                        <a:pt x="21717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6" name="Freeform 105"/>
                <p:cNvSpPr/>
                <p:nvPr/>
              </p:nvSpPr>
              <p:spPr>
                <a:xfrm>
                  <a:off x="8740648" y="2358136"/>
                  <a:ext cx="23496" cy="377812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3496" h="3778123">
                      <a:moveTo>
                        <a:pt x="0" y="0"/>
                      </a:moveTo>
                      <a:lnTo>
                        <a:pt x="23495" y="0"/>
                      </a:lnTo>
                      <a:lnTo>
                        <a:pt x="23495" y="3778122"/>
                      </a:lnTo>
                      <a:lnTo>
                        <a:pt x="0" y="377812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7" name="Freeform 106"/>
                <p:cNvSpPr/>
                <p:nvPr/>
              </p:nvSpPr>
              <p:spPr>
                <a:xfrm>
                  <a:off x="8929497" y="2357501"/>
                  <a:ext cx="22734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4" h="3776981">
                      <a:moveTo>
                        <a:pt x="0" y="0"/>
                      </a:moveTo>
                      <a:lnTo>
                        <a:pt x="22733" y="0"/>
                      </a:lnTo>
                      <a:lnTo>
                        <a:pt x="22733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8" name="Freeform 107"/>
                <p:cNvSpPr/>
                <p:nvPr/>
              </p:nvSpPr>
              <p:spPr>
                <a:xfrm>
                  <a:off x="9118219" y="2357501"/>
                  <a:ext cx="24639" cy="377901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639" h="3779012">
                      <a:moveTo>
                        <a:pt x="0" y="0"/>
                      </a:moveTo>
                      <a:lnTo>
                        <a:pt x="24638" y="0"/>
                      </a:lnTo>
                      <a:lnTo>
                        <a:pt x="24638" y="3779011"/>
                      </a:lnTo>
                      <a:lnTo>
                        <a:pt x="0" y="377901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9" name="Freeform 108"/>
                <p:cNvSpPr/>
                <p:nvPr/>
              </p:nvSpPr>
              <p:spPr>
                <a:xfrm>
                  <a:off x="9303512" y="2357501"/>
                  <a:ext cx="26417" cy="377901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17" h="3779012">
                      <a:moveTo>
                        <a:pt x="0" y="0"/>
                      </a:moveTo>
                      <a:lnTo>
                        <a:pt x="26416" y="0"/>
                      </a:lnTo>
                      <a:lnTo>
                        <a:pt x="26416" y="3779011"/>
                      </a:lnTo>
                      <a:lnTo>
                        <a:pt x="0" y="377901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0" name="Freeform 109"/>
                <p:cNvSpPr/>
                <p:nvPr/>
              </p:nvSpPr>
              <p:spPr>
                <a:xfrm>
                  <a:off x="9489567" y="2354453"/>
                  <a:ext cx="27433" cy="37797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433" h="3779775">
                      <a:moveTo>
                        <a:pt x="0" y="0"/>
                      </a:moveTo>
                      <a:lnTo>
                        <a:pt x="27432" y="0"/>
                      </a:lnTo>
                      <a:lnTo>
                        <a:pt x="27432" y="3779774"/>
                      </a:lnTo>
                      <a:lnTo>
                        <a:pt x="0" y="3779774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1" name="Freeform 110"/>
                <p:cNvSpPr/>
                <p:nvPr/>
              </p:nvSpPr>
              <p:spPr>
                <a:xfrm>
                  <a:off x="5726430" y="2726436"/>
                  <a:ext cx="3777109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7109" h="19686">
                      <a:moveTo>
                        <a:pt x="0" y="0"/>
                      </a:moveTo>
                      <a:lnTo>
                        <a:pt x="3777108" y="0"/>
                      </a:lnTo>
                      <a:lnTo>
                        <a:pt x="3777108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2" name="Freeform 111"/>
                <p:cNvSpPr/>
                <p:nvPr/>
              </p:nvSpPr>
              <p:spPr>
                <a:xfrm>
                  <a:off x="5727319" y="2914650"/>
                  <a:ext cx="3782951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2951" h="19686">
                      <a:moveTo>
                        <a:pt x="0" y="0"/>
                      </a:moveTo>
                      <a:lnTo>
                        <a:pt x="3782950" y="0"/>
                      </a:lnTo>
                      <a:lnTo>
                        <a:pt x="3782950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3" name="Freeform 112"/>
                <p:cNvSpPr/>
                <p:nvPr/>
              </p:nvSpPr>
              <p:spPr>
                <a:xfrm>
                  <a:off x="5725541" y="3099435"/>
                  <a:ext cx="3783712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702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4" name="Freeform 113"/>
                <p:cNvSpPr/>
                <p:nvPr/>
              </p:nvSpPr>
              <p:spPr>
                <a:xfrm>
                  <a:off x="5729351" y="4047617"/>
                  <a:ext cx="3783712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702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5" name="Freeform 114"/>
                <p:cNvSpPr/>
                <p:nvPr/>
              </p:nvSpPr>
              <p:spPr>
                <a:xfrm>
                  <a:off x="5727319" y="3859784"/>
                  <a:ext cx="3783712" cy="205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575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574"/>
                      </a:lnTo>
                      <a:lnTo>
                        <a:pt x="0" y="20574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6" name="Freeform 115"/>
                <p:cNvSpPr/>
                <p:nvPr/>
              </p:nvSpPr>
              <p:spPr>
                <a:xfrm>
                  <a:off x="5727319" y="3669919"/>
                  <a:ext cx="3777108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7108" h="20702">
                      <a:moveTo>
                        <a:pt x="0" y="0"/>
                      </a:moveTo>
                      <a:lnTo>
                        <a:pt x="3777107" y="0"/>
                      </a:lnTo>
                      <a:lnTo>
                        <a:pt x="3777107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7" name="Freeform 116"/>
                <p:cNvSpPr/>
                <p:nvPr/>
              </p:nvSpPr>
              <p:spPr>
                <a:xfrm>
                  <a:off x="5729351" y="3480181"/>
                  <a:ext cx="3782950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2950" h="19686">
                      <a:moveTo>
                        <a:pt x="0" y="0"/>
                      </a:moveTo>
                      <a:lnTo>
                        <a:pt x="3782949" y="0"/>
                      </a:lnTo>
                      <a:lnTo>
                        <a:pt x="3782949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8" name="Freeform 117"/>
                <p:cNvSpPr/>
                <p:nvPr/>
              </p:nvSpPr>
              <p:spPr>
                <a:xfrm>
                  <a:off x="5728462" y="3292094"/>
                  <a:ext cx="3772282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2282" h="19686">
                      <a:moveTo>
                        <a:pt x="0" y="0"/>
                      </a:moveTo>
                      <a:lnTo>
                        <a:pt x="3772281" y="0"/>
                      </a:lnTo>
                      <a:lnTo>
                        <a:pt x="3772281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9" name="Freeform 118"/>
                <p:cNvSpPr/>
                <p:nvPr/>
              </p:nvSpPr>
              <p:spPr>
                <a:xfrm>
                  <a:off x="5726430" y="4234434"/>
                  <a:ext cx="3776092" cy="1981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6092" h="19813">
                      <a:moveTo>
                        <a:pt x="0" y="0"/>
                      </a:moveTo>
                      <a:lnTo>
                        <a:pt x="3776091" y="0"/>
                      </a:lnTo>
                      <a:lnTo>
                        <a:pt x="3776091" y="19812"/>
                      </a:lnTo>
                      <a:lnTo>
                        <a:pt x="0" y="1981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0" name="Freeform 119"/>
                <p:cNvSpPr/>
                <p:nvPr/>
              </p:nvSpPr>
              <p:spPr>
                <a:xfrm>
                  <a:off x="5725541" y="4424426"/>
                  <a:ext cx="3783077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077" h="19686">
                      <a:moveTo>
                        <a:pt x="0" y="0"/>
                      </a:moveTo>
                      <a:lnTo>
                        <a:pt x="3783076" y="0"/>
                      </a:lnTo>
                      <a:lnTo>
                        <a:pt x="3783076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1" name="Freeform 120"/>
                <p:cNvSpPr/>
                <p:nvPr/>
              </p:nvSpPr>
              <p:spPr>
                <a:xfrm>
                  <a:off x="5724525" y="4614164"/>
                  <a:ext cx="3780918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0918" h="20702">
                      <a:moveTo>
                        <a:pt x="0" y="0"/>
                      </a:moveTo>
                      <a:lnTo>
                        <a:pt x="3780917" y="0"/>
                      </a:lnTo>
                      <a:lnTo>
                        <a:pt x="3780917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2" name="Freeform 121"/>
                <p:cNvSpPr/>
                <p:nvPr/>
              </p:nvSpPr>
              <p:spPr>
                <a:xfrm>
                  <a:off x="5725541" y="4802124"/>
                  <a:ext cx="3783712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702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3" name="Freeform 122"/>
                <p:cNvSpPr/>
                <p:nvPr/>
              </p:nvSpPr>
              <p:spPr>
                <a:xfrm>
                  <a:off x="5724525" y="4987163"/>
                  <a:ext cx="3783585" cy="2082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585" h="20829">
                      <a:moveTo>
                        <a:pt x="0" y="0"/>
                      </a:moveTo>
                      <a:lnTo>
                        <a:pt x="3783584" y="0"/>
                      </a:lnTo>
                      <a:lnTo>
                        <a:pt x="3783584" y="20828"/>
                      </a:lnTo>
                      <a:lnTo>
                        <a:pt x="0" y="20828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4" name="Freeform 123"/>
                <p:cNvSpPr/>
                <p:nvPr/>
              </p:nvSpPr>
              <p:spPr>
                <a:xfrm>
                  <a:off x="5727319" y="5931281"/>
                  <a:ext cx="3783712" cy="2286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2860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2859"/>
                      </a:lnTo>
                      <a:lnTo>
                        <a:pt x="0" y="22859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5" name="Freeform 124"/>
                <p:cNvSpPr/>
                <p:nvPr/>
              </p:nvSpPr>
              <p:spPr>
                <a:xfrm>
                  <a:off x="5727319" y="5746241"/>
                  <a:ext cx="3784728" cy="2260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4728" h="22607">
                      <a:moveTo>
                        <a:pt x="0" y="0"/>
                      </a:moveTo>
                      <a:lnTo>
                        <a:pt x="3784727" y="0"/>
                      </a:lnTo>
                      <a:lnTo>
                        <a:pt x="3784727" y="22606"/>
                      </a:lnTo>
                      <a:lnTo>
                        <a:pt x="0" y="22606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6" name="Freeform 125"/>
                <p:cNvSpPr/>
                <p:nvPr/>
              </p:nvSpPr>
              <p:spPr>
                <a:xfrm>
                  <a:off x="5724525" y="5557266"/>
                  <a:ext cx="3783077" cy="2095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077" h="20956">
                      <a:moveTo>
                        <a:pt x="0" y="0"/>
                      </a:moveTo>
                      <a:lnTo>
                        <a:pt x="3783076" y="0"/>
                      </a:lnTo>
                      <a:lnTo>
                        <a:pt x="3783076" y="20955"/>
                      </a:lnTo>
                      <a:lnTo>
                        <a:pt x="0" y="2095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7" name="Freeform 126"/>
                <p:cNvSpPr/>
                <p:nvPr/>
              </p:nvSpPr>
              <p:spPr>
                <a:xfrm>
                  <a:off x="5725541" y="5367655"/>
                  <a:ext cx="3783712" cy="2082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829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828"/>
                      </a:lnTo>
                      <a:lnTo>
                        <a:pt x="0" y="20828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" name="Freeform 127"/>
                <p:cNvSpPr/>
                <p:nvPr/>
              </p:nvSpPr>
              <p:spPr>
                <a:xfrm>
                  <a:off x="5725541" y="5179822"/>
                  <a:ext cx="3778886" cy="2082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8886" h="20829">
                      <a:moveTo>
                        <a:pt x="0" y="0"/>
                      </a:moveTo>
                      <a:lnTo>
                        <a:pt x="3778885" y="0"/>
                      </a:lnTo>
                      <a:lnTo>
                        <a:pt x="3778885" y="20828"/>
                      </a:lnTo>
                      <a:lnTo>
                        <a:pt x="0" y="20828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9" name="Freeform 128"/>
                <p:cNvSpPr/>
                <p:nvPr/>
              </p:nvSpPr>
              <p:spPr>
                <a:xfrm>
                  <a:off x="5715127" y="6122923"/>
                  <a:ext cx="3801746" cy="2273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801746" h="22734">
                      <a:moveTo>
                        <a:pt x="0" y="0"/>
                      </a:moveTo>
                      <a:lnTo>
                        <a:pt x="3801745" y="0"/>
                      </a:lnTo>
                      <a:lnTo>
                        <a:pt x="3801745" y="22733"/>
                      </a:lnTo>
                      <a:lnTo>
                        <a:pt x="0" y="22733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131" name="Straight Connector 130"/>
              <p:cNvCxnSpPr/>
              <p:nvPr/>
            </p:nvCxnSpPr>
            <p:spPr>
              <a:xfrm flipV="1">
                <a:off x="5714111" y="2088261"/>
                <a:ext cx="0" cy="4038727"/>
              </a:xfrm>
              <a:prstGeom prst="line">
                <a:avLst/>
              </a:prstGeom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>
              <a:xfrm>
                <a:off x="5715762" y="6131560"/>
                <a:ext cx="4059809" cy="0"/>
              </a:xfrm>
              <a:prstGeom prst="line">
                <a:avLst/>
              </a:prstGeom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4" name="TextBox 133"/>
            <p:cNvSpPr txBox="1"/>
            <p:nvPr/>
          </p:nvSpPr>
          <p:spPr>
            <a:xfrm>
              <a:off x="5283200" y="22098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25</a:t>
              </a: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5321300" y="52197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5</a:t>
              </a: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5346700" y="60706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0</a:t>
              </a: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5283200" y="37338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15</a:t>
              </a: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5283200" y="44704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10</a:t>
              </a: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5283200" y="29718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20</a:t>
              </a: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92456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200</a:t>
              </a: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65786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60</a:t>
              </a: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61976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40</a:t>
              </a: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8166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20</a:t>
              </a: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76962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120</a:t>
              </a:r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73152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100</a:t>
              </a: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6959600" y="61214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80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88392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180</a:t>
              </a: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84582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160</a:t>
              </a:r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80772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140</a:t>
              </a: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7023100" y="6388100"/>
              <a:ext cx="1473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Distance (km)</a:t>
              </a:r>
            </a:p>
          </p:txBody>
        </p:sp>
        <p:sp>
          <p:nvSpPr>
            <p:cNvPr id="151" name="TextBox 150"/>
            <p:cNvSpPr txBox="1"/>
            <p:nvPr/>
          </p:nvSpPr>
          <p:spPr>
            <a:xfrm rot="16200000">
              <a:off x="4597400" y="3924300"/>
              <a:ext cx="1473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Petrol used (l)</a:t>
              </a:r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8227568" y="4156964"/>
              <a:ext cx="264668" cy="162053"/>
              <a:chOff x="8227568" y="4156964"/>
              <a:chExt cx="264668" cy="162053"/>
            </a:xfrm>
          </p:grpSpPr>
          <p:sp>
            <p:nvSpPr>
              <p:cNvPr id="152" name="Freeform 151"/>
              <p:cNvSpPr/>
              <p:nvPr/>
            </p:nvSpPr>
            <p:spPr>
              <a:xfrm>
                <a:off x="8227568" y="4156964"/>
                <a:ext cx="264668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8" h="162053">
                    <a:moveTo>
                      <a:pt x="132460" y="68072"/>
                    </a:moveTo>
                    <a:lnTo>
                      <a:pt x="244093" y="0"/>
                    </a:lnTo>
                    <a:lnTo>
                      <a:pt x="264667" y="12446"/>
                    </a:lnTo>
                    <a:lnTo>
                      <a:pt x="153416" y="81153"/>
                    </a:lnTo>
                    <a:lnTo>
                      <a:pt x="264667" y="149225"/>
                    </a:lnTo>
                    <a:lnTo>
                      <a:pt x="244093" y="162052"/>
                    </a:lnTo>
                    <a:lnTo>
                      <a:pt x="132460" y="93853"/>
                    </a:lnTo>
                    <a:lnTo>
                      <a:pt x="21081" y="162052"/>
                    </a:lnTo>
                    <a:lnTo>
                      <a:pt x="0" y="149225"/>
                    </a:lnTo>
                    <a:lnTo>
                      <a:pt x="111378" y="80899"/>
                    </a:lnTo>
                    <a:lnTo>
                      <a:pt x="0" y="12827"/>
                    </a:lnTo>
                    <a:lnTo>
                      <a:pt x="21081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3" name="Freeform 152"/>
              <p:cNvSpPr/>
              <p:nvPr/>
            </p:nvSpPr>
            <p:spPr>
              <a:xfrm>
                <a:off x="8227568" y="4156964"/>
                <a:ext cx="264668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8" h="162053">
                    <a:moveTo>
                      <a:pt x="132460" y="68072"/>
                    </a:moveTo>
                    <a:lnTo>
                      <a:pt x="244093" y="0"/>
                    </a:lnTo>
                    <a:lnTo>
                      <a:pt x="264667" y="12446"/>
                    </a:lnTo>
                    <a:lnTo>
                      <a:pt x="153416" y="81153"/>
                    </a:lnTo>
                    <a:lnTo>
                      <a:pt x="264667" y="149225"/>
                    </a:lnTo>
                    <a:lnTo>
                      <a:pt x="244093" y="162052"/>
                    </a:lnTo>
                    <a:lnTo>
                      <a:pt x="132460" y="93853"/>
                    </a:lnTo>
                    <a:lnTo>
                      <a:pt x="21081" y="162052"/>
                    </a:lnTo>
                    <a:lnTo>
                      <a:pt x="0" y="149225"/>
                    </a:lnTo>
                    <a:lnTo>
                      <a:pt x="111378" y="80899"/>
                    </a:lnTo>
                    <a:lnTo>
                      <a:pt x="0" y="12827"/>
                    </a:lnTo>
                    <a:lnTo>
                      <a:pt x="21081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>
              <a:off x="9294368" y="2912364"/>
              <a:ext cx="264669" cy="162053"/>
              <a:chOff x="9294368" y="2912364"/>
              <a:chExt cx="264669" cy="162053"/>
            </a:xfrm>
          </p:grpSpPr>
          <p:sp>
            <p:nvSpPr>
              <p:cNvPr id="155" name="Freeform 154"/>
              <p:cNvSpPr/>
              <p:nvPr/>
            </p:nvSpPr>
            <p:spPr>
              <a:xfrm>
                <a:off x="9294368" y="29123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6" name="Freeform 155"/>
              <p:cNvSpPr/>
              <p:nvPr/>
            </p:nvSpPr>
            <p:spPr>
              <a:xfrm>
                <a:off x="9294368" y="29123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0" name="Group 159"/>
            <p:cNvGrpSpPr/>
            <p:nvPr/>
          </p:nvGrpSpPr>
          <p:grpSpPr>
            <a:xfrm>
              <a:off x="7338568" y="4639564"/>
              <a:ext cx="264668" cy="162053"/>
              <a:chOff x="7338568" y="4639564"/>
              <a:chExt cx="264668" cy="162053"/>
            </a:xfrm>
          </p:grpSpPr>
          <p:sp>
            <p:nvSpPr>
              <p:cNvPr id="158" name="Freeform 157"/>
              <p:cNvSpPr/>
              <p:nvPr/>
            </p:nvSpPr>
            <p:spPr>
              <a:xfrm>
                <a:off x="7338568" y="4639564"/>
                <a:ext cx="264668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8" h="162053">
                    <a:moveTo>
                      <a:pt x="132460" y="68072"/>
                    </a:moveTo>
                    <a:lnTo>
                      <a:pt x="244093" y="0"/>
                    </a:lnTo>
                    <a:lnTo>
                      <a:pt x="264667" y="12446"/>
                    </a:lnTo>
                    <a:lnTo>
                      <a:pt x="153416" y="81153"/>
                    </a:lnTo>
                    <a:lnTo>
                      <a:pt x="264667" y="149225"/>
                    </a:lnTo>
                    <a:lnTo>
                      <a:pt x="244093" y="162052"/>
                    </a:lnTo>
                    <a:lnTo>
                      <a:pt x="132460" y="93853"/>
                    </a:lnTo>
                    <a:lnTo>
                      <a:pt x="21081" y="162052"/>
                    </a:lnTo>
                    <a:lnTo>
                      <a:pt x="0" y="149225"/>
                    </a:lnTo>
                    <a:lnTo>
                      <a:pt x="111378" y="80899"/>
                    </a:lnTo>
                    <a:lnTo>
                      <a:pt x="0" y="12827"/>
                    </a:lnTo>
                    <a:lnTo>
                      <a:pt x="21081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9" name="Freeform 158"/>
              <p:cNvSpPr/>
              <p:nvPr/>
            </p:nvSpPr>
            <p:spPr>
              <a:xfrm>
                <a:off x="7338568" y="4639564"/>
                <a:ext cx="264668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8" h="162053">
                    <a:moveTo>
                      <a:pt x="132460" y="68072"/>
                    </a:moveTo>
                    <a:lnTo>
                      <a:pt x="244093" y="0"/>
                    </a:lnTo>
                    <a:lnTo>
                      <a:pt x="264667" y="12446"/>
                    </a:lnTo>
                    <a:lnTo>
                      <a:pt x="153416" y="81153"/>
                    </a:lnTo>
                    <a:lnTo>
                      <a:pt x="264667" y="149225"/>
                    </a:lnTo>
                    <a:lnTo>
                      <a:pt x="244093" y="162052"/>
                    </a:lnTo>
                    <a:lnTo>
                      <a:pt x="132460" y="93853"/>
                    </a:lnTo>
                    <a:lnTo>
                      <a:pt x="21081" y="162052"/>
                    </a:lnTo>
                    <a:lnTo>
                      <a:pt x="0" y="149225"/>
                    </a:lnTo>
                    <a:lnTo>
                      <a:pt x="111378" y="80899"/>
                    </a:lnTo>
                    <a:lnTo>
                      <a:pt x="0" y="12827"/>
                    </a:lnTo>
                    <a:lnTo>
                      <a:pt x="21081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3" name="Group 162"/>
            <p:cNvGrpSpPr/>
            <p:nvPr/>
          </p:nvGrpSpPr>
          <p:grpSpPr>
            <a:xfrm>
              <a:off x="6398768" y="5414264"/>
              <a:ext cx="264669" cy="162053"/>
              <a:chOff x="6398768" y="5414264"/>
              <a:chExt cx="264669" cy="162053"/>
            </a:xfrm>
          </p:grpSpPr>
          <p:sp>
            <p:nvSpPr>
              <p:cNvPr id="161" name="Freeform 160"/>
              <p:cNvSpPr/>
              <p:nvPr/>
            </p:nvSpPr>
            <p:spPr>
              <a:xfrm>
                <a:off x="6398768" y="5414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7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2" name="Freeform 161"/>
              <p:cNvSpPr/>
              <p:nvPr/>
            </p:nvSpPr>
            <p:spPr>
              <a:xfrm>
                <a:off x="6398768" y="5414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7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>
              <a:off x="6995668" y="4906264"/>
              <a:ext cx="264668" cy="162053"/>
              <a:chOff x="6995668" y="4906264"/>
              <a:chExt cx="264668" cy="162053"/>
            </a:xfrm>
          </p:grpSpPr>
          <p:sp>
            <p:nvSpPr>
              <p:cNvPr id="164" name="Freeform 163"/>
              <p:cNvSpPr/>
              <p:nvPr/>
            </p:nvSpPr>
            <p:spPr>
              <a:xfrm>
                <a:off x="6995668" y="4906264"/>
                <a:ext cx="264668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8" h="162053">
                    <a:moveTo>
                      <a:pt x="132460" y="68072"/>
                    </a:moveTo>
                    <a:lnTo>
                      <a:pt x="244093" y="0"/>
                    </a:lnTo>
                    <a:lnTo>
                      <a:pt x="264667" y="12446"/>
                    </a:lnTo>
                    <a:lnTo>
                      <a:pt x="153416" y="81153"/>
                    </a:lnTo>
                    <a:lnTo>
                      <a:pt x="264667" y="149225"/>
                    </a:lnTo>
                    <a:lnTo>
                      <a:pt x="244093" y="162052"/>
                    </a:lnTo>
                    <a:lnTo>
                      <a:pt x="132460" y="93853"/>
                    </a:lnTo>
                    <a:lnTo>
                      <a:pt x="21081" y="162052"/>
                    </a:lnTo>
                    <a:lnTo>
                      <a:pt x="0" y="149225"/>
                    </a:lnTo>
                    <a:lnTo>
                      <a:pt x="111378" y="80899"/>
                    </a:lnTo>
                    <a:lnTo>
                      <a:pt x="0" y="12827"/>
                    </a:lnTo>
                    <a:lnTo>
                      <a:pt x="21081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5" name="Freeform 164"/>
              <p:cNvSpPr/>
              <p:nvPr/>
            </p:nvSpPr>
            <p:spPr>
              <a:xfrm>
                <a:off x="6995668" y="4906264"/>
                <a:ext cx="264668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8" h="162053">
                    <a:moveTo>
                      <a:pt x="132460" y="68072"/>
                    </a:moveTo>
                    <a:lnTo>
                      <a:pt x="244093" y="0"/>
                    </a:lnTo>
                    <a:lnTo>
                      <a:pt x="264667" y="12446"/>
                    </a:lnTo>
                    <a:lnTo>
                      <a:pt x="153416" y="81153"/>
                    </a:lnTo>
                    <a:lnTo>
                      <a:pt x="264667" y="149225"/>
                    </a:lnTo>
                    <a:lnTo>
                      <a:pt x="244093" y="162052"/>
                    </a:lnTo>
                    <a:lnTo>
                      <a:pt x="132460" y="93853"/>
                    </a:lnTo>
                    <a:lnTo>
                      <a:pt x="21081" y="162052"/>
                    </a:lnTo>
                    <a:lnTo>
                      <a:pt x="0" y="149225"/>
                    </a:lnTo>
                    <a:lnTo>
                      <a:pt x="111378" y="80899"/>
                    </a:lnTo>
                    <a:lnTo>
                      <a:pt x="0" y="12827"/>
                    </a:lnTo>
                    <a:lnTo>
                      <a:pt x="21081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9" name="Group 168"/>
            <p:cNvGrpSpPr/>
            <p:nvPr/>
          </p:nvGrpSpPr>
          <p:grpSpPr>
            <a:xfrm>
              <a:off x="9002268" y="3661664"/>
              <a:ext cx="264668" cy="162053"/>
              <a:chOff x="9002268" y="3661664"/>
              <a:chExt cx="264668" cy="162053"/>
            </a:xfrm>
          </p:grpSpPr>
          <p:sp>
            <p:nvSpPr>
              <p:cNvPr id="167" name="Freeform 166"/>
              <p:cNvSpPr/>
              <p:nvPr/>
            </p:nvSpPr>
            <p:spPr>
              <a:xfrm>
                <a:off x="9002268" y="3661664"/>
                <a:ext cx="264668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8" h="162053">
                    <a:moveTo>
                      <a:pt x="132460" y="68072"/>
                    </a:moveTo>
                    <a:lnTo>
                      <a:pt x="244093" y="0"/>
                    </a:lnTo>
                    <a:lnTo>
                      <a:pt x="264667" y="12446"/>
                    </a:lnTo>
                    <a:lnTo>
                      <a:pt x="153415" y="81153"/>
                    </a:lnTo>
                    <a:lnTo>
                      <a:pt x="264667" y="149225"/>
                    </a:lnTo>
                    <a:lnTo>
                      <a:pt x="244093" y="162052"/>
                    </a:lnTo>
                    <a:lnTo>
                      <a:pt x="132460" y="93853"/>
                    </a:lnTo>
                    <a:lnTo>
                      <a:pt x="21081" y="162052"/>
                    </a:lnTo>
                    <a:lnTo>
                      <a:pt x="0" y="149225"/>
                    </a:lnTo>
                    <a:lnTo>
                      <a:pt x="111378" y="80899"/>
                    </a:lnTo>
                    <a:lnTo>
                      <a:pt x="0" y="12827"/>
                    </a:lnTo>
                    <a:lnTo>
                      <a:pt x="21081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8" name="Freeform 167"/>
              <p:cNvSpPr/>
              <p:nvPr/>
            </p:nvSpPr>
            <p:spPr>
              <a:xfrm>
                <a:off x="9002268" y="3661664"/>
                <a:ext cx="264668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8" h="162053">
                    <a:moveTo>
                      <a:pt x="132460" y="68072"/>
                    </a:moveTo>
                    <a:lnTo>
                      <a:pt x="244093" y="0"/>
                    </a:lnTo>
                    <a:lnTo>
                      <a:pt x="264667" y="12446"/>
                    </a:lnTo>
                    <a:lnTo>
                      <a:pt x="153415" y="81153"/>
                    </a:lnTo>
                    <a:lnTo>
                      <a:pt x="264667" y="149225"/>
                    </a:lnTo>
                    <a:lnTo>
                      <a:pt x="244093" y="162052"/>
                    </a:lnTo>
                    <a:lnTo>
                      <a:pt x="132460" y="93853"/>
                    </a:lnTo>
                    <a:lnTo>
                      <a:pt x="21081" y="162052"/>
                    </a:lnTo>
                    <a:lnTo>
                      <a:pt x="0" y="149225"/>
                    </a:lnTo>
                    <a:lnTo>
                      <a:pt x="111378" y="80899"/>
                    </a:lnTo>
                    <a:lnTo>
                      <a:pt x="0" y="12827"/>
                    </a:lnTo>
                    <a:lnTo>
                      <a:pt x="21081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2" name="Group 171"/>
            <p:cNvGrpSpPr/>
            <p:nvPr/>
          </p:nvGrpSpPr>
          <p:grpSpPr>
            <a:xfrm>
              <a:off x="5966968" y="5541264"/>
              <a:ext cx="264669" cy="162053"/>
              <a:chOff x="5966968" y="5541264"/>
              <a:chExt cx="264669" cy="162053"/>
            </a:xfrm>
          </p:grpSpPr>
          <p:sp>
            <p:nvSpPr>
              <p:cNvPr id="170" name="Freeform 169"/>
              <p:cNvSpPr/>
              <p:nvPr/>
            </p:nvSpPr>
            <p:spPr>
              <a:xfrm>
                <a:off x="5966968" y="5541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1" name="Freeform 170"/>
              <p:cNvSpPr/>
              <p:nvPr/>
            </p:nvSpPr>
            <p:spPr>
              <a:xfrm>
                <a:off x="5966968" y="5541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>
              <a:off x="7554468" y="4614164"/>
              <a:ext cx="264668" cy="162053"/>
              <a:chOff x="7554468" y="4614164"/>
              <a:chExt cx="264668" cy="162053"/>
            </a:xfrm>
          </p:grpSpPr>
          <p:sp>
            <p:nvSpPr>
              <p:cNvPr id="173" name="Freeform 172"/>
              <p:cNvSpPr/>
              <p:nvPr/>
            </p:nvSpPr>
            <p:spPr>
              <a:xfrm>
                <a:off x="7554468" y="4614164"/>
                <a:ext cx="264668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8" h="162053">
                    <a:moveTo>
                      <a:pt x="132460" y="68072"/>
                    </a:moveTo>
                    <a:lnTo>
                      <a:pt x="244093" y="0"/>
                    </a:lnTo>
                    <a:lnTo>
                      <a:pt x="264667" y="12446"/>
                    </a:lnTo>
                    <a:lnTo>
                      <a:pt x="153416" y="81153"/>
                    </a:lnTo>
                    <a:lnTo>
                      <a:pt x="264667" y="149225"/>
                    </a:lnTo>
                    <a:lnTo>
                      <a:pt x="244093" y="162052"/>
                    </a:lnTo>
                    <a:lnTo>
                      <a:pt x="132460" y="93853"/>
                    </a:lnTo>
                    <a:lnTo>
                      <a:pt x="21081" y="162052"/>
                    </a:lnTo>
                    <a:lnTo>
                      <a:pt x="0" y="149225"/>
                    </a:lnTo>
                    <a:lnTo>
                      <a:pt x="111378" y="80899"/>
                    </a:lnTo>
                    <a:lnTo>
                      <a:pt x="0" y="12827"/>
                    </a:lnTo>
                    <a:lnTo>
                      <a:pt x="21081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4" name="Freeform 173"/>
              <p:cNvSpPr/>
              <p:nvPr/>
            </p:nvSpPr>
            <p:spPr>
              <a:xfrm>
                <a:off x="7554468" y="4614164"/>
                <a:ext cx="264668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8" h="162053">
                    <a:moveTo>
                      <a:pt x="132460" y="68072"/>
                    </a:moveTo>
                    <a:lnTo>
                      <a:pt x="244093" y="0"/>
                    </a:lnTo>
                    <a:lnTo>
                      <a:pt x="264667" y="12446"/>
                    </a:lnTo>
                    <a:lnTo>
                      <a:pt x="153416" y="81153"/>
                    </a:lnTo>
                    <a:lnTo>
                      <a:pt x="264667" y="149225"/>
                    </a:lnTo>
                    <a:lnTo>
                      <a:pt x="244093" y="162052"/>
                    </a:lnTo>
                    <a:lnTo>
                      <a:pt x="132460" y="93853"/>
                    </a:lnTo>
                    <a:lnTo>
                      <a:pt x="21081" y="162052"/>
                    </a:lnTo>
                    <a:lnTo>
                      <a:pt x="0" y="149225"/>
                    </a:lnTo>
                    <a:lnTo>
                      <a:pt x="111378" y="80899"/>
                    </a:lnTo>
                    <a:lnTo>
                      <a:pt x="0" y="12827"/>
                    </a:lnTo>
                    <a:lnTo>
                      <a:pt x="21081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77" name="TextBox 176"/>
          <p:cNvSpPr txBox="1"/>
          <p:nvPr/>
        </p:nvSpPr>
        <p:spPr>
          <a:xfrm>
            <a:off x="5613400" y="317500"/>
            <a:ext cx="4088197" cy="92333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Estimate, using your graph, how many litres of petrol the car would use on a journey of 160km.</a:t>
            </a:r>
          </a:p>
        </p:txBody>
      </p:sp>
    </p:spTree>
    <p:extLst>
      <p:ext uri="{BB962C8B-B14F-4D97-AF65-F5344CB8AC3E}">
        <p14:creationId xmlns:p14="http://schemas.microsoft.com/office/powerpoint/2010/main" val="1712790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 87"/>
          <p:cNvGrpSpPr/>
          <p:nvPr/>
        </p:nvGrpSpPr>
        <p:grpSpPr>
          <a:xfrm>
            <a:off x="368300" y="317500"/>
            <a:ext cx="4572000" cy="6347599"/>
            <a:chOff x="368300" y="317500"/>
            <a:chExt cx="4572000" cy="6347599"/>
          </a:xfrm>
        </p:grpSpPr>
        <p:grpSp>
          <p:nvGrpSpPr>
            <p:cNvPr id="86" name="Group 85"/>
            <p:cNvGrpSpPr/>
            <p:nvPr/>
          </p:nvGrpSpPr>
          <p:grpSpPr>
            <a:xfrm>
              <a:off x="368300" y="2088261"/>
              <a:ext cx="4572000" cy="4576838"/>
              <a:chOff x="368300" y="2088261"/>
              <a:chExt cx="4572000" cy="4576838"/>
            </a:xfrm>
          </p:grpSpPr>
          <p:grpSp>
            <p:nvGrpSpPr>
              <p:cNvPr id="47" name="Group 46"/>
              <p:cNvGrpSpPr/>
              <p:nvPr/>
            </p:nvGrpSpPr>
            <p:grpSpPr>
              <a:xfrm>
                <a:off x="824611" y="2088261"/>
                <a:ext cx="4061460" cy="4057397"/>
                <a:chOff x="824611" y="2088261"/>
                <a:chExt cx="4061460" cy="4057397"/>
              </a:xfrm>
            </p:grpSpPr>
            <p:grpSp>
              <p:nvGrpSpPr>
                <p:cNvPr id="44" name="Group 43"/>
                <p:cNvGrpSpPr/>
                <p:nvPr/>
              </p:nvGrpSpPr>
              <p:grpSpPr>
                <a:xfrm>
                  <a:off x="825627" y="2346960"/>
                  <a:ext cx="3801873" cy="3798698"/>
                  <a:chOff x="825627" y="2346960"/>
                  <a:chExt cx="3801873" cy="3798698"/>
                </a:xfrm>
              </p:grpSpPr>
              <p:sp>
                <p:nvSpPr>
                  <p:cNvPr id="2" name="Freeform 1"/>
                  <p:cNvSpPr/>
                  <p:nvPr/>
                </p:nvSpPr>
                <p:spPr>
                  <a:xfrm>
                    <a:off x="825627" y="2355469"/>
                    <a:ext cx="18924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924" h="3776981">
                        <a:moveTo>
                          <a:pt x="0" y="0"/>
                        </a:moveTo>
                        <a:lnTo>
                          <a:pt x="18923" y="0"/>
                        </a:lnTo>
                        <a:lnTo>
                          <a:pt x="18923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" name="Freeform 2"/>
                  <p:cNvSpPr/>
                  <p:nvPr/>
                </p:nvSpPr>
                <p:spPr>
                  <a:xfrm>
                    <a:off x="825627" y="2346960"/>
                    <a:ext cx="3800603" cy="1892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800603" h="18924">
                        <a:moveTo>
                          <a:pt x="0" y="0"/>
                        </a:moveTo>
                        <a:lnTo>
                          <a:pt x="3800602" y="0"/>
                        </a:lnTo>
                        <a:lnTo>
                          <a:pt x="3800602" y="18923"/>
                        </a:lnTo>
                        <a:lnTo>
                          <a:pt x="0" y="1892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" name="Freeform 3"/>
                  <p:cNvSpPr/>
                  <p:nvPr/>
                </p:nvSpPr>
                <p:spPr>
                  <a:xfrm>
                    <a:off x="838962" y="2536825"/>
                    <a:ext cx="3780791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0791" h="19686">
                        <a:moveTo>
                          <a:pt x="0" y="0"/>
                        </a:moveTo>
                        <a:lnTo>
                          <a:pt x="3780790" y="0"/>
                        </a:lnTo>
                        <a:lnTo>
                          <a:pt x="3780790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" name="Freeform 4"/>
                  <p:cNvSpPr/>
                  <p:nvPr/>
                </p:nvSpPr>
                <p:spPr>
                  <a:xfrm>
                    <a:off x="1016381" y="2356485"/>
                    <a:ext cx="19813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813" h="3776981">
                        <a:moveTo>
                          <a:pt x="0" y="0"/>
                        </a:moveTo>
                        <a:lnTo>
                          <a:pt x="19812" y="0"/>
                        </a:lnTo>
                        <a:lnTo>
                          <a:pt x="19812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" name="Freeform 5"/>
                  <p:cNvSpPr/>
                  <p:nvPr/>
                </p:nvSpPr>
                <p:spPr>
                  <a:xfrm>
                    <a:off x="1204214" y="2355469"/>
                    <a:ext cx="19813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813" h="3776981">
                        <a:moveTo>
                          <a:pt x="0" y="0"/>
                        </a:moveTo>
                        <a:lnTo>
                          <a:pt x="19812" y="0"/>
                        </a:lnTo>
                        <a:lnTo>
                          <a:pt x="19812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7" name="Freeform 6"/>
                  <p:cNvSpPr/>
                  <p:nvPr/>
                </p:nvSpPr>
                <p:spPr>
                  <a:xfrm>
                    <a:off x="1394841" y="2356485"/>
                    <a:ext cx="21718" cy="377799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7997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7996"/>
                        </a:lnTo>
                        <a:lnTo>
                          <a:pt x="0" y="377799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8" name="Freeform 7"/>
                  <p:cNvSpPr/>
                  <p:nvPr/>
                </p:nvSpPr>
                <p:spPr>
                  <a:xfrm>
                    <a:off x="1579880" y="2355469"/>
                    <a:ext cx="22734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9013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" name="Freeform 8"/>
                  <p:cNvSpPr/>
                  <p:nvPr/>
                </p:nvSpPr>
                <p:spPr>
                  <a:xfrm>
                    <a:off x="1770634" y="2356485"/>
                    <a:ext cx="19686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686" h="3776981">
                        <a:moveTo>
                          <a:pt x="0" y="0"/>
                        </a:moveTo>
                        <a:lnTo>
                          <a:pt x="19685" y="0"/>
                        </a:lnTo>
                        <a:lnTo>
                          <a:pt x="19685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0" name="Freeform 9"/>
                  <p:cNvSpPr/>
                  <p:nvPr/>
                </p:nvSpPr>
                <p:spPr>
                  <a:xfrm>
                    <a:off x="1961388" y="2357501"/>
                    <a:ext cx="21718" cy="377799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7997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7996"/>
                        </a:lnTo>
                        <a:lnTo>
                          <a:pt x="0" y="377799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1" name="Freeform 10"/>
                  <p:cNvSpPr/>
                  <p:nvPr/>
                </p:nvSpPr>
                <p:spPr>
                  <a:xfrm>
                    <a:off x="2150110" y="2356485"/>
                    <a:ext cx="20702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0702" h="3776981">
                        <a:moveTo>
                          <a:pt x="0" y="0"/>
                        </a:moveTo>
                        <a:lnTo>
                          <a:pt x="20701" y="0"/>
                        </a:lnTo>
                        <a:lnTo>
                          <a:pt x="20701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2" name="Freeform 11"/>
                  <p:cNvSpPr/>
                  <p:nvPr/>
                </p:nvSpPr>
                <p:spPr>
                  <a:xfrm>
                    <a:off x="2339848" y="2358136"/>
                    <a:ext cx="22734" cy="377609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6092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6091"/>
                        </a:lnTo>
                        <a:lnTo>
                          <a:pt x="0" y="377609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3" name="Freeform 12"/>
                  <p:cNvSpPr/>
                  <p:nvPr/>
                </p:nvSpPr>
                <p:spPr>
                  <a:xfrm>
                    <a:off x="2523871" y="2356485"/>
                    <a:ext cx="24385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85" h="3776981">
                        <a:moveTo>
                          <a:pt x="0" y="0"/>
                        </a:moveTo>
                        <a:lnTo>
                          <a:pt x="24384" y="0"/>
                        </a:lnTo>
                        <a:lnTo>
                          <a:pt x="24384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" name="Freeform 13"/>
                  <p:cNvSpPr/>
                  <p:nvPr/>
                </p:nvSpPr>
                <p:spPr>
                  <a:xfrm>
                    <a:off x="2715768" y="2357501"/>
                    <a:ext cx="19686" cy="377418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686" h="3774187">
                        <a:moveTo>
                          <a:pt x="0" y="0"/>
                        </a:moveTo>
                        <a:lnTo>
                          <a:pt x="19685" y="0"/>
                        </a:lnTo>
                        <a:lnTo>
                          <a:pt x="19685" y="3774186"/>
                        </a:lnTo>
                        <a:lnTo>
                          <a:pt x="0" y="377418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5" name="Freeform 14"/>
                  <p:cNvSpPr/>
                  <p:nvPr/>
                </p:nvSpPr>
                <p:spPr>
                  <a:xfrm>
                    <a:off x="2906395" y="2357501"/>
                    <a:ext cx="21591" cy="377520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591" h="3775203">
                        <a:moveTo>
                          <a:pt x="0" y="0"/>
                        </a:moveTo>
                        <a:lnTo>
                          <a:pt x="21590" y="0"/>
                        </a:lnTo>
                        <a:lnTo>
                          <a:pt x="21590" y="3775202"/>
                        </a:lnTo>
                        <a:lnTo>
                          <a:pt x="0" y="377520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6" name="Freeform 15"/>
                  <p:cNvSpPr/>
                  <p:nvPr/>
                </p:nvSpPr>
                <p:spPr>
                  <a:xfrm>
                    <a:off x="3095117" y="2357501"/>
                    <a:ext cx="20702" cy="377596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0702" h="3775965">
                        <a:moveTo>
                          <a:pt x="0" y="0"/>
                        </a:moveTo>
                        <a:lnTo>
                          <a:pt x="20701" y="0"/>
                        </a:lnTo>
                        <a:lnTo>
                          <a:pt x="20701" y="3775964"/>
                        </a:lnTo>
                        <a:lnTo>
                          <a:pt x="0" y="377596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" name="Freeform 16"/>
                  <p:cNvSpPr/>
                  <p:nvPr/>
                </p:nvSpPr>
                <p:spPr>
                  <a:xfrm>
                    <a:off x="3284982" y="2358136"/>
                    <a:ext cx="22734" cy="377812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8124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8123"/>
                        </a:lnTo>
                        <a:lnTo>
                          <a:pt x="0" y="377812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" name="Freeform 17"/>
                  <p:cNvSpPr/>
                  <p:nvPr/>
                </p:nvSpPr>
                <p:spPr>
                  <a:xfrm>
                    <a:off x="3469005" y="2356485"/>
                    <a:ext cx="24512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512" h="3779013">
                        <a:moveTo>
                          <a:pt x="0" y="0"/>
                        </a:moveTo>
                        <a:lnTo>
                          <a:pt x="24511" y="0"/>
                        </a:lnTo>
                        <a:lnTo>
                          <a:pt x="24511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9" name="Freeform 18"/>
                  <p:cNvSpPr/>
                  <p:nvPr/>
                </p:nvSpPr>
                <p:spPr>
                  <a:xfrm>
                    <a:off x="3660648" y="2357501"/>
                    <a:ext cx="21718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6981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0" name="Freeform 19"/>
                  <p:cNvSpPr/>
                  <p:nvPr/>
                </p:nvSpPr>
                <p:spPr>
                  <a:xfrm>
                    <a:off x="3851148" y="2358136"/>
                    <a:ext cx="23496" cy="377812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3496" h="3778124">
                        <a:moveTo>
                          <a:pt x="0" y="0"/>
                        </a:moveTo>
                        <a:lnTo>
                          <a:pt x="23495" y="0"/>
                        </a:lnTo>
                        <a:lnTo>
                          <a:pt x="23495" y="3778123"/>
                        </a:lnTo>
                        <a:lnTo>
                          <a:pt x="0" y="377812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1" name="Freeform 20"/>
                  <p:cNvSpPr/>
                  <p:nvPr/>
                </p:nvSpPr>
                <p:spPr>
                  <a:xfrm>
                    <a:off x="4039997" y="2357501"/>
                    <a:ext cx="22734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6981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2" name="Freeform 21"/>
                  <p:cNvSpPr/>
                  <p:nvPr/>
                </p:nvSpPr>
                <p:spPr>
                  <a:xfrm>
                    <a:off x="4228719" y="2357501"/>
                    <a:ext cx="24639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639" h="3779013">
                        <a:moveTo>
                          <a:pt x="0" y="0"/>
                        </a:moveTo>
                        <a:lnTo>
                          <a:pt x="24638" y="0"/>
                        </a:lnTo>
                        <a:lnTo>
                          <a:pt x="24638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3" name="Freeform 22"/>
                  <p:cNvSpPr/>
                  <p:nvPr/>
                </p:nvSpPr>
                <p:spPr>
                  <a:xfrm>
                    <a:off x="4414012" y="2357501"/>
                    <a:ext cx="26417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6417" h="3779013">
                        <a:moveTo>
                          <a:pt x="0" y="0"/>
                        </a:moveTo>
                        <a:lnTo>
                          <a:pt x="26416" y="0"/>
                        </a:lnTo>
                        <a:lnTo>
                          <a:pt x="26416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4" name="Freeform 23"/>
                  <p:cNvSpPr/>
                  <p:nvPr/>
                </p:nvSpPr>
                <p:spPr>
                  <a:xfrm>
                    <a:off x="4600067" y="2354453"/>
                    <a:ext cx="27433" cy="37797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7433" h="3779775">
                        <a:moveTo>
                          <a:pt x="0" y="0"/>
                        </a:moveTo>
                        <a:lnTo>
                          <a:pt x="27432" y="0"/>
                        </a:lnTo>
                        <a:lnTo>
                          <a:pt x="27432" y="3779774"/>
                        </a:lnTo>
                        <a:lnTo>
                          <a:pt x="0" y="377977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5" name="Freeform 24"/>
                  <p:cNvSpPr/>
                  <p:nvPr/>
                </p:nvSpPr>
                <p:spPr>
                  <a:xfrm>
                    <a:off x="836930" y="2726436"/>
                    <a:ext cx="3777108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7108" h="19686">
                        <a:moveTo>
                          <a:pt x="0" y="0"/>
                        </a:moveTo>
                        <a:lnTo>
                          <a:pt x="3777107" y="0"/>
                        </a:lnTo>
                        <a:lnTo>
                          <a:pt x="3777107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6" name="Freeform 25"/>
                  <p:cNvSpPr/>
                  <p:nvPr/>
                </p:nvSpPr>
                <p:spPr>
                  <a:xfrm>
                    <a:off x="837819" y="2914650"/>
                    <a:ext cx="3782950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2950" h="19686">
                        <a:moveTo>
                          <a:pt x="0" y="0"/>
                        </a:moveTo>
                        <a:lnTo>
                          <a:pt x="3782949" y="0"/>
                        </a:lnTo>
                        <a:lnTo>
                          <a:pt x="3782949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7" name="Freeform 26"/>
                  <p:cNvSpPr/>
                  <p:nvPr/>
                </p:nvSpPr>
                <p:spPr>
                  <a:xfrm>
                    <a:off x="836041" y="3099435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8" name="Freeform 27"/>
                  <p:cNvSpPr/>
                  <p:nvPr/>
                </p:nvSpPr>
                <p:spPr>
                  <a:xfrm>
                    <a:off x="839851" y="4047617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9" name="Freeform 28"/>
                  <p:cNvSpPr/>
                  <p:nvPr/>
                </p:nvSpPr>
                <p:spPr>
                  <a:xfrm>
                    <a:off x="837819" y="3859784"/>
                    <a:ext cx="3783712" cy="205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575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574"/>
                        </a:lnTo>
                        <a:lnTo>
                          <a:pt x="0" y="2057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0" name="Freeform 29"/>
                  <p:cNvSpPr/>
                  <p:nvPr/>
                </p:nvSpPr>
                <p:spPr>
                  <a:xfrm>
                    <a:off x="837819" y="3669919"/>
                    <a:ext cx="3777108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7108" h="20702">
                        <a:moveTo>
                          <a:pt x="0" y="0"/>
                        </a:moveTo>
                        <a:lnTo>
                          <a:pt x="3777107" y="0"/>
                        </a:lnTo>
                        <a:lnTo>
                          <a:pt x="3777107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1" name="Freeform 30"/>
                  <p:cNvSpPr/>
                  <p:nvPr/>
                </p:nvSpPr>
                <p:spPr>
                  <a:xfrm>
                    <a:off x="839851" y="3480181"/>
                    <a:ext cx="3782950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2950" h="19686">
                        <a:moveTo>
                          <a:pt x="0" y="0"/>
                        </a:moveTo>
                        <a:lnTo>
                          <a:pt x="3782949" y="0"/>
                        </a:lnTo>
                        <a:lnTo>
                          <a:pt x="3782949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2" name="Freeform 31"/>
                  <p:cNvSpPr/>
                  <p:nvPr/>
                </p:nvSpPr>
                <p:spPr>
                  <a:xfrm>
                    <a:off x="838962" y="3292094"/>
                    <a:ext cx="3772282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2282" h="19686">
                        <a:moveTo>
                          <a:pt x="0" y="0"/>
                        </a:moveTo>
                        <a:lnTo>
                          <a:pt x="3772281" y="0"/>
                        </a:lnTo>
                        <a:lnTo>
                          <a:pt x="3772281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3" name="Freeform 32"/>
                  <p:cNvSpPr/>
                  <p:nvPr/>
                </p:nvSpPr>
                <p:spPr>
                  <a:xfrm>
                    <a:off x="836930" y="4234434"/>
                    <a:ext cx="3776092" cy="198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6092" h="19813">
                        <a:moveTo>
                          <a:pt x="0" y="0"/>
                        </a:moveTo>
                        <a:lnTo>
                          <a:pt x="3776091" y="0"/>
                        </a:lnTo>
                        <a:lnTo>
                          <a:pt x="3776091" y="19812"/>
                        </a:lnTo>
                        <a:lnTo>
                          <a:pt x="0" y="198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4" name="Freeform 33"/>
                  <p:cNvSpPr/>
                  <p:nvPr/>
                </p:nvSpPr>
                <p:spPr>
                  <a:xfrm>
                    <a:off x="836041" y="4424426"/>
                    <a:ext cx="3783077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077" h="19686">
                        <a:moveTo>
                          <a:pt x="0" y="0"/>
                        </a:moveTo>
                        <a:lnTo>
                          <a:pt x="3783076" y="0"/>
                        </a:lnTo>
                        <a:lnTo>
                          <a:pt x="3783076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5" name="Freeform 34"/>
                  <p:cNvSpPr/>
                  <p:nvPr/>
                </p:nvSpPr>
                <p:spPr>
                  <a:xfrm>
                    <a:off x="835025" y="4614164"/>
                    <a:ext cx="3780918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0918" h="20702">
                        <a:moveTo>
                          <a:pt x="0" y="0"/>
                        </a:moveTo>
                        <a:lnTo>
                          <a:pt x="3780917" y="0"/>
                        </a:lnTo>
                        <a:lnTo>
                          <a:pt x="3780917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6" name="Freeform 35"/>
                  <p:cNvSpPr/>
                  <p:nvPr/>
                </p:nvSpPr>
                <p:spPr>
                  <a:xfrm>
                    <a:off x="836041" y="4802124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7" name="Freeform 36"/>
                  <p:cNvSpPr/>
                  <p:nvPr/>
                </p:nvSpPr>
                <p:spPr>
                  <a:xfrm>
                    <a:off x="835025" y="4987163"/>
                    <a:ext cx="3783585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585" h="20829">
                        <a:moveTo>
                          <a:pt x="0" y="0"/>
                        </a:moveTo>
                        <a:lnTo>
                          <a:pt x="3783584" y="0"/>
                        </a:lnTo>
                        <a:lnTo>
                          <a:pt x="3783584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8" name="Freeform 37"/>
                  <p:cNvSpPr/>
                  <p:nvPr/>
                </p:nvSpPr>
                <p:spPr>
                  <a:xfrm>
                    <a:off x="837819" y="5931281"/>
                    <a:ext cx="3783712" cy="2286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2861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2860"/>
                        </a:lnTo>
                        <a:lnTo>
                          <a:pt x="0" y="2286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9" name="Freeform 38"/>
                  <p:cNvSpPr/>
                  <p:nvPr/>
                </p:nvSpPr>
                <p:spPr>
                  <a:xfrm>
                    <a:off x="837819" y="5746242"/>
                    <a:ext cx="3784728" cy="2260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4728" h="22607">
                        <a:moveTo>
                          <a:pt x="0" y="0"/>
                        </a:moveTo>
                        <a:lnTo>
                          <a:pt x="3784727" y="0"/>
                        </a:lnTo>
                        <a:lnTo>
                          <a:pt x="3784727" y="22606"/>
                        </a:lnTo>
                        <a:lnTo>
                          <a:pt x="0" y="2260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0" name="Freeform 39"/>
                  <p:cNvSpPr/>
                  <p:nvPr/>
                </p:nvSpPr>
                <p:spPr>
                  <a:xfrm>
                    <a:off x="835025" y="5557266"/>
                    <a:ext cx="3783077" cy="2095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077" h="20956">
                        <a:moveTo>
                          <a:pt x="0" y="0"/>
                        </a:moveTo>
                        <a:lnTo>
                          <a:pt x="3783076" y="0"/>
                        </a:lnTo>
                        <a:lnTo>
                          <a:pt x="3783076" y="20955"/>
                        </a:lnTo>
                        <a:lnTo>
                          <a:pt x="0" y="2095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1" name="Freeform 40"/>
                  <p:cNvSpPr/>
                  <p:nvPr/>
                </p:nvSpPr>
                <p:spPr>
                  <a:xfrm>
                    <a:off x="836041" y="5367655"/>
                    <a:ext cx="3783712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829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2" name="Freeform 41"/>
                  <p:cNvSpPr/>
                  <p:nvPr/>
                </p:nvSpPr>
                <p:spPr>
                  <a:xfrm>
                    <a:off x="836041" y="5179822"/>
                    <a:ext cx="3778886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8886" h="20829">
                        <a:moveTo>
                          <a:pt x="0" y="0"/>
                        </a:moveTo>
                        <a:lnTo>
                          <a:pt x="3778885" y="0"/>
                        </a:lnTo>
                        <a:lnTo>
                          <a:pt x="3778885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3" name="Freeform 42"/>
                  <p:cNvSpPr/>
                  <p:nvPr/>
                </p:nvSpPr>
                <p:spPr>
                  <a:xfrm>
                    <a:off x="825627" y="6122924"/>
                    <a:ext cx="3801746" cy="2273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801746" h="22734">
                        <a:moveTo>
                          <a:pt x="0" y="0"/>
                        </a:moveTo>
                        <a:lnTo>
                          <a:pt x="3801745" y="0"/>
                        </a:lnTo>
                        <a:lnTo>
                          <a:pt x="3801745" y="22733"/>
                        </a:lnTo>
                        <a:lnTo>
                          <a:pt x="0" y="2273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45" name="Straight Connector 44"/>
                <p:cNvCxnSpPr/>
                <p:nvPr/>
              </p:nvCxnSpPr>
              <p:spPr>
                <a:xfrm flipV="1">
                  <a:off x="824611" y="2088261"/>
                  <a:ext cx="0" cy="4038727"/>
                </a:xfrm>
                <a:prstGeom prst="line">
                  <a:avLst/>
                </a:prstGeom>
                <a:ln w="38100" cap="flat" cmpd="sng" algn="ctr">
                  <a:solidFill>
                    <a:srgbClr val="000000"/>
                  </a:solidFill>
                  <a:prstDash val="solid"/>
                  <a:round/>
                  <a:headEnd type="non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>
                  <a:off x="826262" y="6131560"/>
                  <a:ext cx="4059809" cy="0"/>
                </a:xfrm>
                <a:prstGeom prst="line">
                  <a:avLst/>
                </a:prstGeom>
                <a:ln w="38100" cap="flat" cmpd="sng" algn="ctr">
                  <a:solidFill>
                    <a:srgbClr val="000000"/>
                  </a:solidFill>
                  <a:prstDash val="solid"/>
                  <a:round/>
                  <a:headEnd type="non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8" name="TextBox 47"/>
              <p:cNvSpPr txBox="1"/>
              <p:nvPr/>
            </p:nvSpPr>
            <p:spPr>
              <a:xfrm>
                <a:off x="368300" y="22098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20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368300" y="41021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419100" y="5016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5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457200" y="60706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0</a:t>
                </a: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368300" y="31369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15</a:t>
                </a: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4356100" y="61341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100</a:t>
                </a: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1689100" y="61341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30</a:t>
                </a: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1308100" y="61341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20</a:t>
                </a: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927100" y="61341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</a:t>
                </a: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2832100" y="61341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60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451100" y="61341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50</a:t>
                </a: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2070100" y="61214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40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3975100" y="61341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90</a:t>
                </a: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3594100" y="61341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80</a:t>
                </a: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3213100" y="61341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70</a:t>
                </a: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1778000" y="6388100"/>
                <a:ext cx="20066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Sales of scarves</a:t>
                </a: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 rot="16200000">
                <a:off x="0" y="3924300"/>
                <a:ext cx="19304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Temperature (</a:t>
                </a:r>
                <a:r>
                  <a:rPr lang="en-GB" sz="800" baseline="70000">
                    <a:solidFill>
                      <a:srgbClr val="000000"/>
                    </a:solidFill>
                    <a:latin typeface="Trebuchet MS - 16"/>
                  </a:rPr>
                  <a:t>o</a:t>
                </a:r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C)</a:t>
                </a: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2169668" y="2455164"/>
                <a:ext cx="264669" cy="162053"/>
                <a:chOff x="2169668" y="2455164"/>
                <a:chExt cx="264669" cy="162053"/>
              </a:xfrm>
            </p:grpSpPr>
            <p:sp>
              <p:nvSpPr>
                <p:cNvPr id="65" name="Freeform 64"/>
                <p:cNvSpPr/>
                <p:nvPr/>
              </p:nvSpPr>
              <p:spPr>
                <a:xfrm>
                  <a:off x="2169668" y="24551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rgbClr val="131516"/>
                </a:solidFill>
                <a:ln w="0" cap="flat" cmpd="sng" algn="ctr">
                  <a:solidFill>
                    <a:srgbClr val="13151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" name="Freeform 65"/>
                <p:cNvSpPr/>
                <p:nvPr/>
              </p:nvSpPr>
              <p:spPr>
                <a:xfrm>
                  <a:off x="2169668" y="24551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chemeClr val="accent1">
                    <a:alpha val="1000"/>
                  </a:schemeClr>
                </a:solidFill>
                <a:ln w="12700" cap="flat" cmpd="sng" algn="ctr">
                  <a:solidFill>
                    <a:srgbClr val="1F1A17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70" name="Group 69"/>
              <p:cNvGrpSpPr/>
              <p:nvPr/>
            </p:nvGrpSpPr>
            <p:grpSpPr>
              <a:xfrm>
                <a:off x="1026668" y="2264664"/>
                <a:ext cx="264669" cy="162053"/>
                <a:chOff x="1026668" y="2264664"/>
                <a:chExt cx="264669" cy="162053"/>
              </a:xfrm>
            </p:grpSpPr>
            <p:sp>
              <p:nvSpPr>
                <p:cNvPr id="68" name="Freeform 67"/>
                <p:cNvSpPr/>
                <p:nvPr/>
              </p:nvSpPr>
              <p:spPr>
                <a:xfrm>
                  <a:off x="1026668" y="22646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rgbClr val="131516"/>
                </a:solidFill>
                <a:ln w="0" cap="flat" cmpd="sng" algn="ctr">
                  <a:solidFill>
                    <a:srgbClr val="13151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9" name="Freeform 68"/>
                <p:cNvSpPr/>
                <p:nvPr/>
              </p:nvSpPr>
              <p:spPr>
                <a:xfrm>
                  <a:off x="1026668" y="22646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chemeClr val="accent1">
                    <a:alpha val="1000"/>
                  </a:schemeClr>
                </a:solidFill>
                <a:ln w="12700" cap="flat" cmpd="sng" algn="ctr">
                  <a:solidFill>
                    <a:srgbClr val="1F1A17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73" name="Group 72"/>
              <p:cNvGrpSpPr/>
              <p:nvPr/>
            </p:nvGrpSpPr>
            <p:grpSpPr>
              <a:xfrm>
                <a:off x="3820668" y="5084064"/>
                <a:ext cx="264669" cy="162053"/>
                <a:chOff x="3820668" y="5084064"/>
                <a:chExt cx="264669" cy="162053"/>
              </a:xfrm>
            </p:grpSpPr>
            <p:sp>
              <p:nvSpPr>
                <p:cNvPr id="71" name="Freeform 70"/>
                <p:cNvSpPr/>
                <p:nvPr/>
              </p:nvSpPr>
              <p:spPr>
                <a:xfrm>
                  <a:off x="3820668" y="50840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rgbClr val="131516"/>
                </a:solidFill>
                <a:ln w="0" cap="flat" cmpd="sng" algn="ctr">
                  <a:solidFill>
                    <a:srgbClr val="13151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2" name="Freeform 71"/>
                <p:cNvSpPr/>
                <p:nvPr/>
              </p:nvSpPr>
              <p:spPr>
                <a:xfrm>
                  <a:off x="3820668" y="50840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chemeClr val="accent1">
                    <a:alpha val="1000"/>
                  </a:schemeClr>
                </a:solidFill>
                <a:ln w="12700" cap="flat" cmpd="sng" algn="ctr">
                  <a:solidFill>
                    <a:srgbClr val="1F1A17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76" name="Group 75"/>
              <p:cNvGrpSpPr/>
              <p:nvPr/>
            </p:nvGrpSpPr>
            <p:grpSpPr>
              <a:xfrm>
                <a:off x="2169668" y="3788664"/>
                <a:ext cx="264669" cy="162053"/>
                <a:chOff x="2169668" y="3788664"/>
                <a:chExt cx="264669" cy="162053"/>
              </a:xfrm>
            </p:grpSpPr>
            <p:sp>
              <p:nvSpPr>
                <p:cNvPr id="74" name="Freeform 73"/>
                <p:cNvSpPr/>
                <p:nvPr/>
              </p:nvSpPr>
              <p:spPr>
                <a:xfrm>
                  <a:off x="2169668" y="37886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rgbClr val="131516"/>
                </a:solidFill>
                <a:ln w="0" cap="flat" cmpd="sng" algn="ctr">
                  <a:solidFill>
                    <a:srgbClr val="13151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5" name="Freeform 74"/>
                <p:cNvSpPr/>
                <p:nvPr/>
              </p:nvSpPr>
              <p:spPr>
                <a:xfrm>
                  <a:off x="2169668" y="37886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chemeClr val="accent1">
                    <a:alpha val="1000"/>
                  </a:schemeClr>
                </a:solidFill>
                <a:ln w="12700" cap="flat" cmpd="sng" algn="ctr">
                  <a:solidFill>
                    <a:srgbClr val="1F1A17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79" name="Group 78"/>
              <p:cNvGrpSpPr/>
              <p:nvPr/>
            </p:nvGrpSpPr>
            <p:grpSpPr>
              <a:xfrm>
                <a:off x="3477768" y="4347464"/>
                <a:ext cx="264669" cy="162053"/>
                <a:chOff x="3477768" y="4347464"/>
                <a:chExt cx="264669" cy="162053"/>
              </a:xfrm>
            </p:grpSpPr>
            <p:sp>
              <p:nvSpPr>
                <p:cNvPr id="77" name="Freeform 76"/>
                <p:cNvSpPr/>
                <p:nvPr/>
              </p:nvSpPr>
              <p:spPr>
                <a:xfrm>
                  <a:off x="3477768" y="43474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rgbClr val="131516"/>
                </a:solidFill>
                <a:ln w="0" cap="flat" cmpd="sng" algn="ctr">
                  <a:solidFill>
                    <a:srgbClr val="13151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8" name="Freeform 77"/>
                <p:cNvSpPr/>
                <p:nvPr/>
              </p:nvSpPr>
              <p:spPr>
                <a:xfrm>
                  <a:off x="3477768" y="43474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chemeClr val="accent1">
                    <a:alpha val="1000"/>
                  </a:schemeClr>
                </a:solidFill>
                <a:ln w="12700" cap="flat" cmpd="sng" algn="ctr">
                  <a:solidFill>
                    <a:srgbClr val="1F1A17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82" name="Group 81"/>
              <p:cNvGrpSpPr/>
              <p:nvPr/>
            </p:nvGrpSpPr>
            <p:grpSpPr>
              <a:xfrm>
                <a:off x="2855468" y="3585464"/>
                <a:ext cx="264669" cy="162053"/>
                <a:chOff x="2855468" y="3585464"/>
                <a:chExt cx="264669" cy="162053"/>
              </a:xfrm>
            </p:grpSpPr>
            <p:sp>
              <p:nvSpPr>
                <p:cNvPr id="80" name="Freeform 79"/>
                <p:cNvSpPr/>
                <p:nvPr/>
              </p:nvSpPr>
              <p:spPr>
                <a:xfrm>
                  <a:off x="2855468" y="35854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rgbClr val="131516"/>
                </a:solidFill>
                <a:ln w="0" cap="flat" cmpd="sng" algn="ctr">
                  <a:solidFill>
                    <a:srgbClr val="13151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1" name="Freeform 80"/>
                <p:cNvSpPr/>
                <p:nvPr/>
              </p:nvSpPr>
              <p:spPr>
                <a:xfrm>
                  <a:off x="2855468" y="35854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chemeClr val="accent1">
                    <a:alpha val="1000"/>
                  </a:schemeClr>
                </a:solidFill>
                <a:ln w="12700" cap="flat" cmpd="sng" algn="ctr">
                  <a:solidFill>
                    <a:srgbClr val="1F1A17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2741168" y="3204464"/>
                <a:ext cx="264669" cy="162053"/>
                <a:chOff x="2741168" y="3204464"/>
                <a:chExt cx="264669" cy="162053"/>
              </a:xfrm>
            </p:grpSpPr>
            <p:sp>
              <p:nvSpPr>
                <p:cNvPr id="83" name="Freeform 82"/>
                <p:cNvSpPr/>
                <p:nvPr/>
              </p:nvSpPr>
              <p:spPr>
                <a:xfrm>
                  <a:off x="2741168" y="32044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rgbClr val="131516"/>
                </a:solidFill>
                <a:ln w="0" cap="flat" cmpd="sng" algn="ctr">
                  <a:solidFill>
                    <a:srgbClr val="13151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4" name="Freeform 83"/>
                <p:cNvSpPr/>
                <p:nvPr/>
              </p:nvSpPr>
              <p:spPr>
                <a:xfrm>
                  <a:off x="2741168" y="3204464"/>
                  <a:ext cx="264669" cy="16205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669" h="162053">
                      <a:moveTo>
                        <a:pt x="132461" y="68072"/>
                      </a:moveTo>
                      <a:lnTo>
                        <a:pt x="244094" y="0"/>
                      </a:lnTo>
                      <a:lnTo>
                        <a:pt x="264668" y="12446"/>
                      </a:lnTo>
                      <a:lnTo>
                        <a:pt x="153416" y="81153"/>
                      </a:lnTo>
                      <a:lnTo>
                        <a:pt x="264668" y="149225"/>
                      </a:lnTo>
                      <a:lnTo>
                        <a:pt x="244094" y="162052"/>
                      </a:lnTo>
                      <a:lnTo>
                        <a:pt x="132461" y="93853"/>
                      </a:lnTo>
                      <a:lnTo>
                        <a:pt x="21082" y="162052"/>
                      </a:lnTo>
                      <a:lnTo>
                        <a:pt x="0" y="149225"/>
                      </a:lnTo>
                      <a:lnTo>
                        <a:pt x="111379" y="80899"/>
                      </a:lnTo>
                      <a:lnTo>
                        <a:pt x="0" y="12827"/>
                      </a:lnTo>
                      <a:lnTo>
                        <a:pt x="21082" y="0"/>
                      </a:lnTo>
                      <a:close/>
                    </a:path>
                  </a:pathLst>
                </a:custGeom>
                <a:solidFill>
                  <a:schemeClr val="accent1">
                    <a:alpha val="1000"/>
                  </a:schemeClr>
                </a:solidFill>
                <a:ln w="12700" cap="flat" cmpd="sng" algn="ctr">
                  <a:solidFill>
                    <a:srgbClr val="1F1A17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87" name="TextBox 86"/>
            <p:cNvSpPr txBox="1"/>
            <p:nvPr/>
          </p:nvSpPr>
          <p:spPr>
            <a:xfrm>
              <a:off x="698500" y="317500"/>
              <a:ext cx="4089400" cy="923330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>
                  <a:solidFill>
                    <a:srgbClr val="000000"/>
                  </a:solidFill>
                  <a:latin typeface="Trebuchet MS - 24"/>
                </a:rPr>
                <a:t>Estimate, using your graph, how many scarves the shop would sell when the temperature was 7</a:t>
              </a:r>
              <a:r>
                <a:rPr lang="en-GB" sz="1200" baseline="70000">
                  <a:solidFill>
                    <a:srgbClr val="000000"/>
                  </a:solidFill>
                  <a:latin typeface="Trebuchet MS - 24"/>
                </a:rPr>
                <a:t>o</a:t>
              </a:r>
              <a:r>
                <a:rPr lang="en-GB">
                  <a:solidFill>
                    <a:srgbClr val="000000"/>
                  </a:solidFill>
                  <a:latin typeface="Trebuchet MS - 24"/>
                </a:rPr>
                <a:t>C.</a:t>
              </a:r>
            </a:p>
          </p:txBody>
        </p:sp>
      </p:grpSp>
      <p:grpSp>
        <p:nvGrpSpPr>
          <p:cNvPr id="178" name="Group 177"/>
          <p:cNvGrpSpPr/>
          <p:nvPr/>
        </p:nvGrpSpPr>
        <p:grpSpPr>
          <a:xfrm>
            <a:off x="5195500" y="317500"/>
            <a:ext cx="4634300" cy="6347599"/>
            <a:chOff x="5195500" y="317500"/>
            <a:chExt cx="4634300" cy="6347599"/>
          </a:xfrm>
        </p:grpSpPr>
        <p:grpSp>
          <p:nvGrpSpPr>
            <p:cNvPr id="134" name="Group 133"/>
            <p:cNvGrpSpPr/>
            <p:nvPr/>
          </p:nvGrpSpPr>
          <p:grpSpPr>
            <a:xfrm>
              <a:off x="5714111" y="2088261"/>
              <a:ext cx="4061460" cy="4057397"/>
              <a:chOff x="5714111" y="2088261"/>
              <a:chExt cx="4061460" cy="4057397"/>
            </a:xfrm>
          </p:grpSpPr>
          <p:grpSp>
            <p:nvGrpSpPr>
              <p:cNvPr id="131" name="Group 130"/>
              <p:cNvGrpSpPr/>
              <p:nvPr/>
            </p:nvGrpSpPr>
            <p:grpSpPr>
              <a:xfrm>
                <a:off x="5715127" y="2346960"/>
                <a:ext cx="3801873" cy="3798698"/>
                <a:chOff x="5715127" y="2346960"/>
                <a:chExt cx="3801873" cy="3798698"/>
              </a:xfrm>
            </p:grpSpPr>
            <p:sp>
              <p:nvSpPr>
                <p:cNvPr id="89" name="Freeform 88"/>
                <p:cNvSpPr/>
                <p:nvPr/>
              </p:nvSpPr>
              <p:spPr>
                <a:xfrm>
                  <a:off x="5715127" y="2355469"/>
                  <a:ext cx="18924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8924" h="3776981">
                      <a:moveTo>
                        <a:pt x="0" y="0"/>
                      </a:moveTo>
                      <a:lnTo>
                        <a:pt x="18923" y="0"/>
                      </a:lnTo>
                      <a:lnTo>
                        <a:pt x="18923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0" name="Freeform 89"/>
                <p:cNvSpPr/>
                <p:nvPr/>
              </p:nvSpPr>
              <p:spPr>
                <a:xfrm>
                  <a:off x="5715127" y="2346960"/>
                  <a:ext cx="3800603" cy="1892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800603" h="18924">
                      <a:moveTo>
                        <a:pt x="0" y="0"/>
                      </a:moveTo>
                      <a:lnTo>
                        <a:pt x="3800602" y="0"/>
                      </a:lnTo>
                      <a:lnTo>
                        <a:pt x="3800602" y="18923"/>
                      </a:lnTo>
                      <a:lnTo>
                        <a:pt x="0" y="18923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1" name="Freeform 90"/>
                <p:cNvSpPr/>
                <p:nvPr/>
              </p:nvSpPr>
              <p:spPr>
                <a:xfrm>
                  <a:off x="5728462" y="2536825"/>
                  <a:ext cx="3780791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0791" h="19686">
                      <a:moveTo>
                        <a:pt x="0" y="0"/>
                      </a:moveTo>
                      <a:lnTo>
                        <a:pt x="3780790" y="0"/>
                      </a:lnTo>
                      <a:lnTo>
                        <a:pt x="3780790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2" name="Freeform 91"/>
                <p:cNvSpPr/>
                <p:nvPr/>
              </p:nvSpPr>
              <p:spPr>
                <a:xfrm>
                  <a:off x="5905881" y="2356485"/>
                  <a:ext cx="19813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813" h="3776981">
                      <a:moveTo>
                        <a:pt x="0" y="0"/>
                      </a:moveTo>
                      <a:lnTo>
                        <a:pt x="19812" y="0"/>
                      </a:lnTo>
                      <a:lnTo>
                        <a:pt x="19812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3" name="Freeform 92"/>
                <p:cNvSpPr/>
                <p:nvPr/>
              </p:nvSpPr>
              <p:spPr>
                <a:xfrm>
                  <a:off x="6093714" y="2355469"/>
                  <a:ext cx="19813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813" h="3776981">
                      <a:moveTo>
                        <a:pt x="0" y="0"/>
                      </a:moveTo>
                      <a:lnTo>
                        <a:pt x="19812" y="0"/>
                      </a:lnTo>
                      <a:lnTo>
                        <a:pt x="19812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4" name="Freeform 93"/>
                <p:cNvSpPr/>
                <p:nvPr/>
              </p:nvSpPr>
              <p:spPr>
                <a:xfrm>
                  <a:off x="6284341" y="2356485"/>
                  <a:ext cx="21718" cy="377799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718" h="3777997">
                      <a:moveTo>
                        <a:pt x="0" y="0"/>
                      </a:moveTo>
                      <a:lnTo>
                        <a:pt x="21717" y="0"/>
                      </a:lnTo>
                      <a:lnTo>
                        <a:pt x="21717" y="3777996"/>
                      </a:lnTo>
                      <a:lnTo>
                        <a:pt x="0" y="3777996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5" name="Freeform 94"/>
                <p:cNvSpPr/>
                <p:nvPr/>
              </p:nvSpPr>
              <p:spPr>
                <a:xfrm>
                  <a:off x="6469380" y="2355469"/>
                  <a:ext cx="22734" cy="377901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4" h="3779013">
                      <a:moveTo>
                        <a:pt x="0" y="0"/>
                      </a:moveTo>
                      <a:lnTo>
                        <a:pt x="22733" y="0"/>
                      </a:lnTo>
                      <a:lnTo>
                        <a:pt x="22733" y="3779012"/>
                      </a:lnTo>
                      <a:lnTo>
                        <a:pt x="0" y="377901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6" name="Freeform 95"/>
                <p:cNvSpPr/>
                <p:nvPr/>
              </p:nvSpPr>
              <p:spPr>
                <a:xfrm>
                  <a:off x="6660134" y="2356485"/>
                  <a:ext cx="19686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686" h="3776981">
                      <a:moveTo>
                        <a:pt x="0" y="0"/>
                      </a:moveTo>
                      <a:lnTo>
                        <a:pt x="19685" y="0"/>
                      </a:lnTo>
                      <a:lnTo>
                        <a:pt x="19685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7" name="Freeform 96"/>
                <p:cNvSpPr/>
                <p:nvPr/>
              </p:nvSpPr>
              <p:spPr>
                <a:xfrm>
                  <a:off x="6850888" y="2357501"/>
                  <a:ext cx="21718" cy="377799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718" h="3777997">
                      <a:moveTo>
                        <a:pt x="0" y="0"/>
                      </a:moveTo>
                      <a:lnTo>
                        <a:pt x="21717" y="0"/>
                      </a:lnTo>
                      <a:lnTo>
                        <a:pt x="21717" y="3777996"/>
                      </a:lnTo>
                      <a:lnTo>
                        <a:pt x="0" y="3777996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8" name="Freeform 97"/>
                <p:cNvSpPr/>
                <p:nvPr/>
              </p:nvSpPr>
              <p:spPr>
                <a:xfrm>
                  <a:off x="7039610" y="2356485"/>
                  <a:ext cx="20702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0702" h="3776981">
                      <a:moveTo>
                        <a:pt x="0" y="0"/>
                      </a:moveTo>
                      <a:lnTo>
                        <a:pt x="20701" y="0"/>
                      </a:lnTo>
                      <a:lnTo>
                        <a:pt x="20701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9" name="Freeform 98"/>
                <p:cNvSpPr/>
                <p:nvPr/>
              </p:nvSpPr>
              <p:spPr>
                <a:xfrm>
                  <a:off x="7229348" y="2358136"/>
                  <a:ext cx="22734" cy="377609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4" h="3776092">
                      <a:moveTo>
                        <a:pt x="0" y="0"/>
                      </a:moveTo>
                      <a:lnTo>
                        <a:pt x="22733" y="0"/>
                      </a:lnTo>
                      <a:lnTo>
                        <a:pt x="22733" y="3776091"/>
                      </a:lnTo>
                      <a:lnTo>
                        <a:pt x="0" y="377609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0" name="Freeform 99"/>
                <p:cNvSpPr/>
                <p:nvPr/>
              </p:nvSpPr>
              <p:spPr>
                <a:xfrm>
                  <a:off x="7413371" y="2356485"/>
                  <a:ext cx="24385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385" h="3776981">
                      <a:moveTo>
                        <a:pt x="0" y="0"/>
                      </a:moveTo>
                      <a:lnTo>
                        <a:pt x="24384" y="0"/>
                      </a:lnTo>
                      <a:lnTo>
                        <a:pt x="24384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1" name="Freeform 100"/>
                <p:cNvSpPr/>
                <p:nvPr/>
              </p:nvSpPr>
              <p:spPr>
                <a:xfrm>
                  <a:off x="7605268" y="2357501"/>
                  <a:ext cx="19686" cy="377418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9686" h="3774187">
                      <a:moveTo>
                        <a:pt x="0" y="0"/>
                      </a:moveTo>
                      <a:lnTo>
                        <a:pt x="19685" y="0"/>
                      </a:lnTo>
                      <a:lnTo>
                        <a:pt x="19685" y="3774186"/>
                      </a:lnTo>
                      <a:lnTo>
                        <a:pt x="0" y="3774186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2" name="Freeform 101"/>
                <p:cNvSpPr/>
                <p:nvPr/>
              </p:nvSpPr>
              <p:spPr>
                <a:xfrm>
                  <a:off x="7795895" y="2357501"/>
                  <a:ext cx="21591" cy="377520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591" h="3775203">
                      <a:moveTo>
                        <a:pt x="0" y="0"/>
                      </a:moveTo>
                      <a:lnTo>
                        <a:pt x="21590" y="0"/>
                      </a:lnTo>
                      <a:lnTo>
                        <a:pt x="21590" y="3775202"/>
                      </a:lnTo>
                      <a:lnTo>
                        <a:pt x="0" y="377520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3" name="Freeform 102"/>
                <p:cNvSpPr/>
                <p:nvPr/>
              </p:nvSpPr>
              <p:spPr>
                <a:xfrm>
                  <a:off x="7984617" y="2357501"/>
                  <a:ext cx="20702" cy="377596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0702" h="3775965">
                      <a:moveTo>
                        <a:pt x="0" y="0"/>
                      </a:moveTo>
                      <a:lnTo>
                        <a:pt x="20701" y="0"/>
                      </a:lnTo>
                      <a:lnTo>
                        <a:pt x="20701" y="3775964"/>
                      </a:lnTo>
                      <a:lnTo>
                        <a:pt x="0" y="3775964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4" name="Freeform 103"/>
                <p:cNvSpPr/>
                <p:nvPr/>
              </p:nvSpPr>
              <p:spPr>
                <a:xfrm>
                  <a:off x="8174482" y="2358136"/>
                  <a:ext cx="22734" cy="377812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4" h="3778124">
                      <a:moveTo>
                        <a:pt x="0" y="0"/>
                      </a:moveTo>
                      <a:lnTo>
                        <a:pt x="22733" y="0"/>
                      </a:lnTo>
                      <a:lnTo>
                        <a:pt x="22733" y="3778123"/>
                      </a:lnTo>
                      <a:lnTo>
                        <a:pt x="0" y="3778123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5" name="Freeform 104"/>
                <p:cNvSpPr/>
                <p:nvPr/>
              </p:nvSpPr>
              <p:spPr>
                <a:xfrm>
                  <a:off x="8358505" y="2356485"/>
                  <a:ext cx="24512" cy="377901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512" h="3779013">
                      <a:moveTo>
                        <a:pt x="0" y="0"/>
                      </a:moveTo>
                      <a:lnTo>
                        <a:pt x="24511" y="0"/>
                      </a:lnTo>
                      <a:lnTo>
                        <a:pt x="24511" y="3779012"/>
                      </a:lnTo>
                      <a:lnTo>
                        <a:pt x="0" y="377901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6" name="Freeform 105"/>
                <p:cNvSpPr/>
                <p:nvPr/>
              </p:nvSpPr>
              <p:spPr>
                <a:xfrm>
                  <a:off x="8550148" y="2357501"/>
                  <a:ext cx="21718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1718" h="3776981">
                      <a:moveTo>
                        <a:pt x="0" y="0"/>
                      </a:moveTo>
                      <a:lnTo>
                        <a:pt x="21717" y="0"/>
                      </a:lnTo>
                      <a:lnTo>
                        <a:pt x="21717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7" name="Freeform 106"/>
                <p:cNvSpPr/>
                <p:nvPr/>
              </p:nvSpPr>
              <p:spPr>
                <a:xfrm>
                  <a:off x="8740648" y="2358136"/>
                  <a:ext cx="23496" cy="377812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3496" h="3778124">
                      <a:moveTo>
                        <a:pt x="0" y="0"/>
                      </a:moveTo>
                      <a:lnTo>
                        <a:pt x="23495" y="0"/>
                      </a:lnTo>
                      <a:lnTo>
                        <a:pt x="23495" y="3778123"/>
                      </a:lnTo>
                      <a:lnTo>
                        <a:pt x="0" y="3778123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8" name="Freeform 107"/>
                <p:cNvSpPr/>
                <p:nvPr/>
              </p:nvSpPr>
              <p:spPr>
                <a:xfrm>
                  <a:off x="8929497" y="2357501"/>
                  <a:ext cx="22734" cy="377698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2734" h="3776981">
                      <a:moveTo>
                        <a:pt x="0" y="0"/>
                      </a:moveTo>
                      <a:lnTo>
                        <a:pt x="22733" y="0"/>
                      </a:lnTo>
                      <a:lnTo>
                        <a:pt x="22733" y="3776980"/>
                      </a:lnTo>
                      <a:lnTo>
                        <a:pt x="0" y="377698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9" name="Freeform 108"/>
                <p:cNvSpPr/>
                <p:nvPr/>
              </p:nvSpPr>
              <p:spPr>
                <a:xfrm>
                  <a:off x="9118219" y="2357501"/>
                  <a:ext cx="24639" cy="377901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4639" h="3779013">
                      <a:moveTo>
                        <a:pt x="0" y="0"/>
                      </a:moveTo>
                      <a:lnTo>
                        <a:pt x="24638" y="0"/>
                      </a:lnTo>
                      <a:lnTo>
                        <a:pt x="24638" y="3779012"/>
                      </a:lnTo>
                      <a:lnTo>
                        <a:pt x="0" y="377901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0" name="Freeform 109"/>
                <p:cNvSpPr/>
                <p:nvPr/>
              </p:nvSpPr>
              <p:spPr>
                <a:xfrm>
                  <a:off x="9303512" y="2357501"/>
                  <a:ext cx="26417" cy="377901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6417" h="3779013">
                      <a:moveTo>
                        <a:pt x="0" y="0"/>
                      </a:moveTo>
                      <a:lnTo>
                        <a:pt x="26416" y="0"/>
                      </a:lnTo>
                      <a:lnTo>
                        <a:pt x="26416" y="3779012"/>
                      </a:lnTo>
                      <a:lnTo>
                        <a:pt x="0" y="377901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1" name="Freeform 110"/>
                <p:cNvSpPr/>
                <p:nvPr/>
              </p:nvSpPr>
              <p:spPr>
                <a:xfrm>
                  <a:off x="9489567" y="2354453"/>
                  <a:ext cx="27433" cy="37797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433" h="3779775">
                      <a:moveTo>
                        <a:pt x="0" y="0"/>
                      </a:moveTo>
                      <a:lnTo>
                        <a:pt x="27432" y="0"/>
                      </a:lnTo>
                      <a:lnTo>
                        <a:pt x="27432" y="3779774"/>
                      </a:lnTo>
                      <a:lnTo>
                        <a:pt x="0" y="3779774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2" name="Freeform 111"/>
                <p:cNvSpPr/>
                <p:nvPr/>
              </p:nvSpPr>
              <p:spPr>
                <a:xfrm>
                  <a:off x="5726430" y="2726436"/>
                  <a:ext cx="3777108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7108" h="19686">
                      <a:moveTo>
                        <a:pt x="0" y="0"/>
                      </a:moveTo>
                      <a:lnTo>
                        <a:pt x="3777107" y="0"/>
                      </a:lnTo>
                      <a:lnTo>
                        <a:pt x="3777107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3" name="Freeform 112"/>
                <p:cNvSpPr/>
                <p:nvPr/>
              </p:nvSpPr>
              <p:spPr>
                <a:xfrm>
                  <a:off x="5727319" y="2914650"/>
                  <a:ext cx="3782950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2950" h="19686">
                      <a:moveTo>
                        <a:pt x="0" y="0"/>
                      </a:moveTo>
                      <a:lnTo>
                        <a:pt x="3782949" y="0"/>
                      </a:lnTo>
                      <a:lnTo>
                        <a:pt x="3782949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4" name="Freeform 113"/>
                <p:cNvSpPr/>
                <p:nvPr/>
              </p:nvSpPr>
              <p:spPr>
                <a:xfrm>
                  <a:off x="5725541" y="3099435"/>
                  <a:ext cx="3783712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702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5" name="Freeform 114"/>
                <p:cNvSpPr/>
                <p:nvPr/>
              </p:nvSpPr>
              <p:spPr>
                <a:xfrm>
                  <a:off x="5729351" y="4047617"/>
                  <a:ext cx="3783712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702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6" name="Freeform 115"/>
                <p:cNvSpPr/>
                <p:nvPr/>
              </p:nvSpPr>
              <p:spPr>
                <a:xfrm>
                  <a:off x="5727319" y="3859784"/>
                  <a:ext cx="3783712" cy="20575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575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574"/>
                      </a:lnTo>
                      <a:lnTo>
                        <a:pt x="0" y="20574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7" name="Freeform 116"/>
                <p:cNvSpPr/>
                <p:nvPr/>
              </p:nvSpPr>
              <p:spPr>
                <a:xfrm>
                  <a:off x="5727319" y="3669919"/>
                  <a:ext cx="3777108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7108" h="20702">
                      <a:moveTo>
                        <a:pt x="0" y="0"/>
                      </a:moveTo>
                      <a:lnTo>
                        <a:pt x="3777107" y="0"/>
                      </a:lnTo>
                      <a:lnTo>
                        <a:pt x="3777107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8" name="Freeform 117"/>
                <p:cNvSpPr/>
                <p:nvPr/>
              </p:nvSpPr>
              <p:spPr>
                <a:xfrm>
                  <a:off x="5729351" y="3480181"/>
                  <a:ext cx="3782950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2950" h="19686">
                      <a:moveTo>
                        <a:pt x="0" y="0"/>
                      </a:moveTo>
                      <a:lnTo>
                        <a:pt x="3782949" y="0"/>
                      </a:lnTo>
                      <a:lnTo>
                        <a:pt x="3782949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9" name="Freeform 118"/>
                <p:cNvSpPr/>
                <p:nvPr/>
              </p:nvSpPr>
              <p:spPr>
                <a:xfrm>
                  <a:off x="5728462" y="3292094"/>
                  <a:ext cx="3772282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2282" h="19686">
                      <a:moveTo>
                        <a:pt x="0" y="0"/>
                      </a:moveTo>
                      <a:lnTo>
                        <a:pt x="3772281" y="0"/>
                      </a:lnTo>
                      <a:lnTo>
                        <a:pt x="3772281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0" name="Freeform 119"/>
                <p:cNvSpPr/>
                <p:nvPr/>
              </p:nvSpPr>
              <p:spPr>
                <a:xfrm>
                  <a:off x="5726430" y="4234434"/>
                  <a:ext cx="3776092" cy="19813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6092" h="19813">
                      <a:moveTo>
                        <a:pt x="0" y="0"/>
                      </a:moveTo>
                      <a:lnTo>
                        <a:pt x="3776091" y="0"/>
                      </a:lnTo>
                      <a:lnTo>
                        <a:pt x="3776091" y="19812"/>
                      </a:lnTo>
                      <a:lnTo>
                        <a:pt x="0" y="19812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1" name="Freeform 120"/>
                <p:cNvSpPr/>
                <p:nvPr/>
              </p:nvSpPr>
              <p:spPr>
                <a:xfrm>
                  <a:off x="5725541" y="4424426"/>
                  <a:ext cx="3783077" cy="1968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077" h="19686">
                      <a:moveTo>
                        <a:pt x="0" y="0"/>
                      </a:moveTo>
                      <a:lnTo>
                        <a:pt x="3783076" y="0"/>
                      </a:lnTo>
                      <a:lnTo>
                        <a:pt x="3783076" y="19685"/>
                      </a:lnTo>
                      <a:lnTo>
                        <a:pt x="0" y="1968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2" name="Freeform 121"/>
                <p:cNvSpPr/>
                <p:nvPr/>
              </p:nvSpPr>
              <p:spPr>
                <a:xfrm>
                  <a:off x="5724525" y="4614164"/>
                  <a:ext cx="3780918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0918" h="20702">
                      <a:moveTo>
                        <a:pt x="0" y="0"/>
                      </a:moveTo>
                      <a:lnTo>
                        <a:pt x="3780917" y="0"/>
                      </a:lnTo>
                      <a:lnTo>
                        <a:pt x="3780917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3" name="Freeform 122"/>
                <p:cNvSpPr/>
                <p:nvPr/>
              </p:nvSpPr>
              <p:spPr>
                <a:xfrm>
                  <a:off x="5725541" y="4802124"/>
                  <a:ext cx="3783712" cy="20702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702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701"/>
                      </a:lnTo>
                      <a:lnTo>
                        <a:pt x="0" y="20701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4" name="Freeform 123"/>
                <p:cNvSpPr/>
                <p:nvPr/>
              </p:nvSpPr>
              <p:spPr>
                <a:xfrm>
                  <a:off x="5724525" y="4987163"/>
                  <a:ext cx="3783585" cy="2082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585" h="20829">
                      <a:moveTo>
                        <a:pt x="0" y="0"/>
                      </a:moveTo>
                      <a:lnTo>
                        <a:pt x="3783584" y="0"/>
                      </a:lnTo>
                      <a:lnTo>
                        <a:pt x="3783584" y="20828"/>
                      </a:lnTo>
                      <a:lnTo>
                        <a:pt x="0" y="20828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5" name="Freeform 124"/>
                <p:cNvSpPr/>
                <p:nvPr/>
              </p:nvSpPr>
              <p:spPr>
                <a:xfrm>
                  <a:off x="5727319" y="5931281"/>
                  <a:ext cx="3783712" cy="22861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2861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2860"/>
                      </a:lnTo>
                      <a:lnTo>
                        <a:pt x="0" y="22860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6" name="Freeform 125"/>
                <p:cNvSpPr/>
                <p:nvPr/>
              </p:nvSpPr>
              <p:spPr>
                <a:xfrm>
                  <a:off x="5727319" y="5746242"/>
                  <a:ext cx="3784728" cy="22607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4728" h="22607">
                      <a:moveTo>
                        <a:pt x="0" y="0"/>
                      </a:moveTo>
                      <a:lnTo>
                        <a:pt x="3784727" y="0"/>
                      </a:lnTo>
                      <a:lnTo>
                        <a:pt x="3784727" y="22606"/>
                      </a:lnTo>
                      <a:lnTo>
                        <a:pt x="0" y="22606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7" name="Freeform 126"/>
                <p:cNvSpPr/>
                <p:nvPr/>
              </p:nvSpPr>
              <p:spPr>
                <a:xfrm>
                  <a:off x="5724525" y="5557266"/>
                  <a:ext cx="3783077" cy="2095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077" h="20956">
                      <a:moveTo>
                        <a:pt x="0" y="0"/>
                      </a:moveTo>
                      <a:lnTo>
                        <a:pt x="3783076" y="0"/>
                      </a:lnTo>
                      <a:lnTo>
                        <a:pt x="3783076" y="20955"/>
                      </a:lnTo>
                      <a:lnTo>
                        <a:pt x="0" y="20955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" name="Freeform 127"/>
                <p:cNvSpPr/>
                <p:nvPr/>
              </p:nvSpPr>
              <p:spPr>
                <a:xfrm>
                  <a:off x="5725541" y="5367655"/>
                  <a:ext cx="3783712" cy="2082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83712" h="20829">
                      <a:moveTo>
                        <a:pt x="0" y="0"/>
                      </a:moveTo>
                      <a:lnTo>
                        <a:pt x="3783711" y="0"/>
                      </a:lnTo>
                      <a:lnTo>
                        <a:pt x="3783711" y="20828"/>
                      </a:lnTo>
                      <a:lnTo>
                        <a:pt x="0" y="20828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9" name="Freeform 128"/>
                <p:cNvSpPr/>
                <p:nvPr/>
              </p:nvSpPr>
              <p:spPr>
                <a:xfrm>
                  <a:off x="5725541" y="5179822"/>
                  <a:ext cx="3778886" cy="2082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778886" h="20829">
                      <a:moveTo>
                        <a:pt x="0" y="0"/>
                      </a:moveTo>
                      <a:lnTo>
                        <a:pt x="3778885" y="0"/>
                      </a:lnTo>
                      <a:lnTo>
                        <a:pt x="3778885" y="20828"/>
                      </a:lnTo>
                      <a:lnTo>
                        <a:pt x="0" y="20828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0" name="Freeform 129"/>
                <p:cNvSpPr/>
                <p:nvPr/>
              </p:nvSpPr>
              <p:spPr>
                <a:xfrm>
                  <a:off x="5715127" y="6122924"/>
                  <a:ext cx="3801746" cy="2273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801746" h="22734">
                      <a:moveTo>
                        <a:pt x="0" y="0"/>
                      </a:moveTo>
                      <a:lnTo>
                        <a:pt x="3801745" y="0"/>
                      </a:lnTo>
                      <a:lnTo>
                        <a:pt x="3801745" y="22733"/>
                      </a:lnTo>
                      <a:lnTo>
                        <a:pt x="0" y="22733"/>
                      </a:lnTo>
                      <a:close/>
                    </a:path>
                  </a:pathLst>
                </a:custGeom>
                <a:solidFill>
                  <a:srgbClr val="8C8CFF">
                    <a:alpha val="50980"/>
                  </a:srgbClr>
                </a:solidFill>
                <a:ln w="0" cap="flat" cmpd="sng" algn="ctr">
                  <a:solidFill>
                    <a:srgbClr val="8C8CFF">
                      <a:alpha val="5098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132" name="Straight Connector 131"/>
              <p:cNvCxnSpPr/>
              <p:nvPr/>
            </p:nvCxnSpPr>
            <p:spPr>
              <a:xfrm flipV="1">
                <a:off x="5714111" y="2088261"/>
                <a:ext cx="0" cy="4038727"/>
              </a:xfrm>
              <a:prstGeom prst="line">
                <a:avLst/>
              </a:prstGeom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>
              <a:xfrm>
                <a:off x="5715762" y="6131560"/>
                <a:ext cx="4059809" cy="0"/>
              </a:xfrm>
              <a:prstGeom prst="line">
                <a:avLst/>
              </a:prstGeom>
              <a:ln w="38100" cap="flat" cmpd="sng" algn="ctr">
                <a:solidFill>
                  <a:srgbClr val="000000"/>
                </a:solidFill>
                <a:prstDash val="solid"/>
                <a:round/>
                <a:headEnd type="none" w="med" len="sm"/>
                <a:tailEnd type="triangl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5" name="TextBox 134"/>
            <p:cNvSpPr txBox="1"/>
            <p:nvPr/>
          </p:nvSpPr>
          <p:spPr>
            <a:xfrm>
              <a:off x="5283200" y="22098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25</a:t>
              </a: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5321300" y="52197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5</a:t>
              </a: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5346700" y="60706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0</a:t>
              </a: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5283200" y="37338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15</a:t>
              </a: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5283200" y="44704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10</a:t>
              </a: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5283200" y="29718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20</a:t>
              </a: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92456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200</a:t>
              </a: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65786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60</a:t>
              </a: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61976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40</a:t>
              </a: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58166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20</a:t>
              </a:r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76962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120</a:t>
              </a: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3152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100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959600" y="61214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80</a:t>
              </a: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88392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180</a:t>
              </a:r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84582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160</a:t>
              </a: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8077200" y="6134100"/>
              <a:ext cx="584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140</a:t>
              </a: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7023100" y="6388100"/>
              <a:ext cx="1473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Distance (km)</a:t>
              </a:r>
            </a:p>
          </p:txBody>
        </p:sp>
        <p:sp>
          <p:nvSpPr>
            <p:cNvPr id="152" name="TextBox 151"/>
            <p:cNvSpPr txBox="1"/>
            <p:nvPr/>
          </p:nvSpPr>
          <p:spPr>
            <a:xfrm rot="16200000">
              <a:off x="4597400" y="3924300"/>
              <a:ext cx="1473200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Petrol used (l)</a:t>
              </a:r>
            </a:p>
          </p:txBody>
        </p:sp>
        <p:grpSp>
          <p:nvGrpSpPr>
            <p:cNvPr id="155" name="Group 154"/>
            <p:cNvGrpSpPr/>
            <p:nvPr/>
          </p:nvGrpSpPr>
          <p:grpSpPr>
            <a:xfrm>
              <a:off x="8227568" y="4156964"/>
              <a:ext cx="264669" cy="162053"/>
              <a:chOff x="8227568" y="4156964"/>
              <a:chExt cx="264669" cy="162053"/>
            </a:xfrm>
          </p:grpSpPr>
          <p:sp>
            <p:nvSpPr>
              <p:cNvPr id="153" name="Freeform 152"/>
              <p:cNvSpPr/>
              <p:nvPr/>
            </p:nvSpPr>
            <p:spPr>
              <a:xfrm>
                <a:off x="8227568" y="41569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4" name="Freeform 153"/>
              <p:cNvSpPr/>
              <p:nvPr/>
            </p:nvSpPr>
            <p:spPr>
              <a:xfrm>
                <a:off x="8227568" y="41569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58" name="Group 157"/>
            <p:cNvGrpSpPr/>
            <p:nvPr/>
          </p:nvGrpSpPr>
          <p:grpSpPr>
            <a:xfrm>
              <a:off x="9294368" y="2912364"/>
              <a:ext cx="264669" cy="162053"/>
              <a:chOff x="9294368" y="2912364"/>
              <a:chExt cx="264669" cy="162053"/>
            </a:xfrm>
          </p:grpSpPr>
          <p:sp>
            <p:nvSpPr>
              <p:cNvPr id="156" name="Freeform 155"/>
              <p:cNvSpPr/>
              <p:nvPr/>
            </p:nvSpPr>
            <p:spPr>
              <a:xfrm>
                <a:off x="9294368" y="29123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7" name="Freeform 156"/>
              <p:cNvSpPr/>
              <p:nvPr/>
            </p:nvSpPr>
            <p:spPr>
              <a:xfrm>
                <a:off x="9294368" y="29123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1" name="Group 160"/>
            <p:cNvGrpSpPr/>
            <p:nvPr/>
          </p:nvGrpSpPr>
          <p:grpSpPr>
            <a:xfrm>
              <a:off x="7338568" y="4639564"/>
              <a:ext cx="264669" cy="162053"/>
              <a:chOff x="7338568" y="4639564"/>
              <a:chExt cx="264669" cy="162053"/>
            </a:xfrm>
          </p:grpSpPr>
          <p:sp>
            <p:nvSpPr>
              <p:cNvPr id="159" name="Freeform 158"/>
              <p:cNvSpPr/>
              <p:nvPr/>
            </p:nvSpPr>
            <p:spPr>
              <a:xfrm>
                <a:off x="7338568" y="4639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0" name="Freeform 159"/>
              <p:cNvSpPr/>
              <p:nvPr/>
            </p:nvSpPr>
            <p:spPr>
              <a:xfrm>
                <a:off x="7338568" y="4639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4" name="Group 163"/>
            <p:cNvGrpSpPr/>
            <p:nvPr/>
          </p:nvGrpSpPr>
          <p:grpSpPr>
            <a:xfrm>
              <a:off x="6398768" y="5414264"/>
              <a:ext cx="264669" cy="162053"/>
              <a:chOff x="6398768" y="5414264"/>
              <a:chExt cx="264669" cy="162053"/>
            </a:xfrm>
          </p:grpSpPr>
          <p:sp>
            <p:nvSpPr>
              <p:cNvPr id="162" name="Freeform 161"/>
              <p:cNvSpPr/>
              <p:nvPr/>
            </p:nvSpPr>
            <p:spPr>
              <a:xfrm>
                <a:off x="6398768" y="5414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3" name="Freeform 162"/>
              <p:cNvSpPr/>
              <p:nvPr/>
            </p:nvSpPr>
            <p:spPr>
              <a:xfrm>
                <a:off x="6398768" y="5414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7" name="Group 166"/>
            <p:cNvGrpSpPr/>
            <p:nvPr/>
          </p:nvGrpSpPr>
          <p:grpSpPr>
            <a:xfrm>
              <a:off x="6995668" y="4906264"/>
              <a:ext cx="264669" cy="162053"/>
              <a:chOff x="6995668" y="4906264"/>
              <a:chExt cx="264669" cy="162053"/>
            </a:xfrm>
          </p:grpSpPr>
          <p:sp>
            <p:nvSpPr>
              <p:cNvPr id="165" name="Freeform 164"/>
              <p:cNvSpPr/>
              <p:nvPr/>
            </p:nvSpPr>
            <p:spPr>
              <a:xfrm>
                <a:off x="6995668" y="4906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6" name="Freeform 165"/>
              <p:cNvSpPr/>
              <p:nvPr/>
            </p:nvSpPr>
            <p:spPr>
              <a:xfrm>
                <a:off x="6995668" y="4906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0" name="Group 169"/>
            <p:cNvGrpSpPr/>
            <p:nvPr/>
          </p:nvGrpSpPr>
          <p:grpSpPr>
            <a:xfrm>
              <a:off x="9002268" y="3661664"/>
              <a:ext cx="264669" cy="162053"/>
              <a:chOff x="9002268" y="3661664"/>
              <a:chExt cx="264669" cy="162053"/>
            </a:xfrm>
          </p:grpSpPr>
          <p:sp>
            <p:nvSpPr>
              <p:cNvPr id="168" name="Freeform 167"/>
              <p:cNvSpPr/>
              <p:nvPr/>
            </p:nvSpPr>
            <p:spPr>
              <a:xfrm>
                <a:off x="9002268" y="3661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9" name="Freeform 168"/>
              <p:cNvSpPr/>
              <p:nvPr/>
            </p:nvSpPr>
            <p:spPr>
              <a:xfrm>
                <a:off x="9002268" y="36616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3" name="Group 172"/>
            <p:cNvGrpSpPr/>
            <p:nvPr/>
          </p:nvGrpSpPr>
          <p:grpSpPr>
            <a:xfrm>
              <a:off x="5966968" y="5541264"/>
              <a:ext cx="264669" cy="162053"/>
              <a:chOff x="5966968" y="5541264"/>
              <a:chExt cx="264669" cy="162053"/>
            </a:xfrm>
          </p:grpSpPr>
          <p:sp>
            <p:nvSpPr>
              <p:cNvPr id="171" name="Freeform 170"/>
              <p:cNvSpPr/>
              <p:nvPr/>
            </p:nvSpPr>
            <p:spPr>
              <a:xfrm>
                <a:off x="5966968" y="5541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2" name="Freeform 171"/>
              <p:cNvSpPr/>
              <p:nvPr/>
            </p:nvSpPr>
            <p:spPr>
              <a:xfrm>
                <a:off x="5966968" y="5541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6" name="Group 175"/>
            <p:cNvGrpSpPr/>
            <p:nvPr/>
          </p:nvGrpSpPr>
          <p:grpSpPr>
            <a:xfrm>
              <a:off x="7554468" y="4614164"/>
              <a:ext cx="264669" cy="162053"/>
              <a:chOff x="7554468" y="4614164"/>
              <a:chExt cx="264669" cy="162053"/>
            </a:xfrm>
          </p:grpSpPr>
          <p:sp>
            <p:nvSpPr>
              <p:cNvPr id="174" name="Freeform 173"/>
              <p:cNvSpPr/>
              <p:nvPr/>
            </p:nvSpPr>
            <p:spPr>
              <a:xfrm>
                <a:off x="7554468" y="46141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5" name="Freeform 174"/>
              <p:cNvSpPr/>
              <p:nvPr/>
            </p:nvSpPr>
            <p:spPr>
              <a:xfrm>
                <a:off x="7554468" y="46141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7" name="TextBox 176"/>
            <p:cNvSpPr txBox="1"/>
            <p:nvPr/>
          </p:nvSpPr>
          <p:spPr>
            <a:xfrm>
              <a:off x="5613400" y="317500"/>
              <a:ext cx="4089400" cy="923330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>
                  <a:solidFill>
                    <a:srgbClr val="000000"/>
                  </a:solidFill>
                  <a:latin typeface="Trebuchet MS - 24"/>
                </a:rPr>
                <a:t>Estimate, using your graph, how many litres of petrol the car would use on a journey of 160km.</a:t>
              </a:r>
            </a:p>
          </p:txBody>
        </p:sp>
      </p:grpSp>
      <p:cxnSp>
        <p:nvCxnSpPr>
          <p:cNvPr id="179" name="Straight Connector 178"/>
          <p:cNvCxnSpPr/>
          <p:nvPr/>
        </p:nvCxnSpPr>
        <p:spPr>
          <a:xfrm>
            <a:off x="1331368" y="2329893"/>
            <a:ext cx="3028861" cy="2953973"/>
          </a:xfrm>
          <a:prstGeom prst="line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5932907" y="3295135"/>
            <a:ext cx="3594694" cy="2496315"/>
          </a:xfrm>
          <a:prstGeom prst="line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none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>
            <a:off x="823784" y="4792924"/>
            <a:ext cx="3020540" cy="0"/>
          </a:xfrm>
          <a:prstGeom prst="line">
            <a:avLst/>
          </a:prstGeom>
          <a:ln w="38100" cap="flat" cmpd="sng" algn="ctr">
            <a:solidFill>
              <a:srgbClr val="005500"/>
            </a:solidFill>
            <a:prstDash val="solid"/>
            <a:round/>
            <a:headEnd type="non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>
            <a:off x="3860966" y="4784603"/>
            <a:ext cx="0" cy="1323046"/>
          </a:xfrm>
          <a:prstGeom prst="line">
            <a:avLst/>
          </a:prstGeom>
          <a:ln w="38100" cap="flat" cmpd="sng" algn="ctr">
            <a:solidFill>
              <a:srgbClr val="005500"/>
            </a:solidFill>
            <a:prstDash val="solid"/>
            <a:round/>
            <a:headEnd type="non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 flipV="1">
            <a:off x="8745422" y="3869287"/>
            <a:ext cx="0" cy="2238362"/>
          </a:xfrm>
          <a:prstGeom prst="line">
            <a:avLst/>
          </a:prstGeom>
          <a:ln w="38100" cap="flat" cmpd="sng" algn="ctr">
            <a:solidFill>
              <a:srgbClr val="005500"/>
            </a:solidFill>
            <a:prstDash val="solid"/>
            <a:round/>
            <a:headEnd type="non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 flipH="1">
            <a:off x="5741523" y="3844324"/>
            <a:ext cx="3028862" cy="0"/>
          </a:xfrm>
          <a:prstGeom prst="line">
            <a:avLst/>
          </a:prstGeom>
          <a:ln w="38100" cap="flat" cmpd="sng" algn="ctr">
            <a:solidFill>
              <a:srgbClr val="005500"/>
            </a:solidFill>
            <a:prstDash val="solid"/>
            <a:round/>
            <a:headEnd type="non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extBox 184"/>
          <p:cNvSpPr txBox="1"/>
          <p:nvPr/>
        </p:nvSpPr>
        <p:spPr>
          <a:xfrm>
            <a:off x="1016000" y="6705600"/>
            <a:ext cx="3418974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b="1">
                <a:solidFill>
                  <a:srgbClr val="005500"/>
                </a:solidFill>
                <a:latin typeface="Trebuchet MS - 24"/>
              </a:rPr>
              <a:t>Answer: 80 scarves</a:t>
            </a:r>
          </a:p>
        </p:txBody>
      </p:sp>
      <p:sp>
        <p:nvSpPr>
          <p:cNvPr id="186" name="TextBox 185"/>
          <p:cNvSpPr txBox="1"/>
          <p:nvPr/>
        </p:nvSpPr>
        <p:spPr>
          <a:xfrm>
            <a:off x="5905500" y="6680200"/>
            <a:ext cx="3432246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b="1">
                <a:solidFill>
                  <a:srgbClr val="005500"/>
                </a:solidFill>
                <a:latin typeface="Trebuchet MS - 24"/>
              </a:rPr>
              <a:t>Answer: 15 litres</a:t>
            </a:r>
          </a:p>
        </p:txBody>
      </p:sp>
    </p:spTree>
    <p:extLst>
      <p:ext uri="{BB962C8B-B14F-4D97-AF65-F5344CB8AC3E}">
        <p14:creationId xmlns:p14="http://schemas.microsoft.com/office/powerpoint/2010/main" val="4023071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57300" y="393700"/>
            <a:ext cx="7496342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sz="3600" b="1">
                <a:solidFill>
                  <a:srgbClr val="000000"/>
                </a:solidFill>
                <a:latin typeface="Trebuchet MS - 48"/>
              </a:rPr>
              <a:t>What are scatter graphs?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71600"/>
            <a:ext cx="8632499" cy="120032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Scatter graphs show the relationship between two sets of data. Points are plotted very like co-ordinates.</a:t>
            </a:r>
          </a:p>
          <a:p>
            <a:pPr algn="ctr"/>
            <a:endParaRPr lang="en-GB">
              <a:solidFill>
                <a:srgbClr val="000000"/>
              </a:solidFill>
              <a:latin typeface="Trebuchet MS - 24"/>
            </a:endParaRPr>
          </a:p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Below are the marks of eight students in their Maths and Science tests.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8478252"/>
              </p:ext>
            </p:extLst>
          </p:nvPr>
        </p:nvGraphicFramePr>
        <p:xfrm>
          <a:off x="221233" y="3581400"/>
          <a:ext cx="9570466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6350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Student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A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B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C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D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E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F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G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H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Maths mark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56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94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Science mark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9193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41500" y="228600"/>
            <a:ext cx="6627395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Draw a scatter graph of this information: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4186149"/>
              </p:ext>
            </p:extLst>
          </p:nvPr>
        </p:nvGraphicFramePr>
        <p:xfrm>
          <a:off x="767333" y="825500"/>
          <a:ext cx="8361132" cy="16336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78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66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66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66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66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66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668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66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7666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4564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Student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A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B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C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D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E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F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G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H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564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Maths mark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56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94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4559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Science mark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74" name="Group 73"/>
          <p:cNvGrpSpPr/>
          <p:nvPr/>
        </p:nvGrpSpPr>
        <p:grpSpPr>
          <a:xfrm>
            <a:off x="2457052" y="2628014"/>
            <a:ext cx="4731148" cy="4570485"/>
            <a:chOff x="2457052" y="2628014"/>
            <a:chExt cx="4731148" cy="4570485"/>
          </a:xfrm>
        </p:grpSpPr>
        <p:grpSp>
          <p:nvGrpSpPr>
            <p:cNvPr id="71" name="Group 70"/>
            <p:cNvGrpSpPr/>
            <p:nvPr/>
          </p:nvGrpSpPr>
          <p:grpSpPr>
            <a:xfrm>
              <a:off x="2552700" y="2628014"/>
              <a:ext cx="4635500" cy="4316485"/>
              <a:chOff x="2552700" y="2628014"/>
              <a:chExt cx="4635500" cy="4316485"/>
            </a:xfrm>
          </p:grpSpPr>
          <p:grpSp>
            <p:nvGrpSpPr>
              <p:cNvPr id="49" name="Group 48"/>
              <p:cNvGrpSpPr/>
              <p:nvPr/>
            </p:nvGrpSpPr>
            <p:grpSpPr>
              <a:xfrm>
                <a:off x="3072514" y="2628014"/>
                <a:ext cx="4061424" cy="4057426"/>
                <a:chOff x="3072514" y="2628014"/>
                <a:chExt cx="4061424" cy="4057426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3073497" y="2886731"/>
                  <a:ext cx="3801964" cy="3798709"/>
                  <a:chOff x="3073497" y="2886731"/>
                  <a:chExt cx="3801964" cy="3798709"/>
                </a:xfrm>
              </p:grpSpPr>
              <p:sp>
                <p:nvSpPr>
                  <p:cNvPr id="4" name="Freeform 3"/>
                  <p:cNvSpPr/>
                  <p:nvPr/>
                </p:nvSpPr>
                <p:spPr>
                  <a:xfrm>
                    <a:off x="3073497" y="2895229"/>
                    <a:ext cx="18959" cy="377697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959" h="3776974">
                        <a:moveTo>
                          <a:pt x="0" y="0"/>
                        </a:moveTo>
                        <a:lnTo>
                          <a:pt x="18958" y="0"/>
                        </a:lnTo>
                        <a:lnTo>
                          <a:pt x="18958" y="3776973"/>
                        </a:lnTo>
                        <a:lnTo>
                          <a:pt x="0" y="377697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" name="Freeform 4"/>
                  <p:cNvSpPr/>
                  <p:nvPr/>
                </p:nvSpPr>
                <p:spPr>
                  <a:xfrm>
                    <a:off x="3073497" y="2886731"/>
                    <a:ext cx="3800579" cy="1887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800579" h="18877">
                        <a:moveTo>
                          <a:pt x="0" y="0"/>
                        </a:moveTo>
                        <a:lnTo>
                          <a:pt x="3800578" y="0"/>
                        </a:lnTo>
                        <a:lnTo>
                          <a:pt x="3800578" y="18876"/>
                        </a:lnTo>
                        <a:lnTo>
                          <a:pt x="0" y="1887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" name="Freeform 5"/>
                  <p:cNvSpPr/>
                  <p:nvPr/>
                </p:nvSpPr>
                <p:spPr>
                  <a:xfrm>
                    <a:off x="3086817" y="3076560"/>
                    <a:ext cx="3780886" cy="1969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0886" h="19696">
                        <a:moveTo>
                          <a:pt x="0" y="0"/>
                        </a:moveTo>
                        <a:lnTo>
                          <a:pt x="3780885" y="0"/>
                        </a:lnTo>
                        <a:lnTo>
                          <a:pt x="3780885" y="19695"/>
                        </a:lnTo>
                        <a:lnTo>
                          <a:pt x="0" y="1969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7" name="Freeform 6"/>
                  <p:cNvSpPr/>
                  <p:nvPr/>
                </p:nvSpPr>
                <p:spPr>
                  <a:xfrm>
                    <a:off x="3264225" y="2896210"/>
                    <a:ext cx="19858" cy="377696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858" h="3776966">
                        <a:moveTo>
                          <a:pt x="0" y="0"/>
                        </a:moveTo>
                        <a:lnTo>
                          <a:pt x="19857" y="0"/>
                        </a:lnTo>
                        <a:lnTo>
                          <a:pt x="19857" y="3776965"/>
                        </a:lnTo>
                        <a:lnTo>
                          <a:pt x="0" y="377696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8" name="Freeform 7"/>
                  <p:cNvSpPr/>
                  <p:nvPr/>
                </p:nvSpPr>
                <p:spPr>
                  <a:xfrm>
                    <a:off x="3452171" y="2895229"/>
                    <a:ext cx="19694" cy="377697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694" h="3776974">
                        <a:moveTo>
                          <a:pt x="0" y="0"/>
                        </a:moveTo>
                        <a:lnTo>
                          <a:pt x="19693" y="0"/>
                        </a:lnTo>
                        <a:lnTo>
                          <a:pt x="19693" y="3776973"/>
                        </a:lnTo>
                        <a:lnTo>
                          <a:pt x="0" y="377697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" name="Freeform 8"/>
                  <p:cNvSpPr/>
                  <p:nvPr/>
                </p:nvSpPr>
                <p:spPr>
                  <a:xfrm>
                    <a:off x="3642736" y="2896210"/>
                    <a:ext cx="21736" cy="377803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36" h="3778031">
                        <a:moveTo>
                          <a:pt x="0" y="0"/>
                        </a:moveTo>
                        <a:lnTo>
                          <a:pt x="21735" y="0"/>
                        </a:lnTo>
                        <a:lnTo>
                          <a:pt x="21735" y="3778030"/>
                        </a:lnTo>
                        <a:lnTo>
                          <a:pt x="0" y="377803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0" name="Freeform 9"/>
                  <p:cNvSpPr/>
                  <p:nvPr/>
                </p:nvSpPr>
                <p:spPr>
                  <a:xfrm>
                    <a:off x="3827825" y="2895229"/>
                    <a:ext cx="22639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639" h="3779013">
                        <a:moveTo>
                          <a:pt x="0" y="0"/>
                        </a:moveTo>
                        <a:lnTo>
                          <a:pt x="22638" y="0"/>
                        </a:lnTo>
                        <a:lnTo>
                          <a:pt x="22638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1" name="Freeform 10"/>
                  <p:cNvSpPr/>
                  <p:nvPr/>
                </p:nvSpPr>
                <p:spPr>
                  <a:xfrm>
                    <a:off x="4018473" y="2896210"/>
                    <a:ext cx="19692" cy="377696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692" h="3776966">
                        <a:moveTo>
                          <a:pt x="0" y="0"/>
                        </a:moveTo>
                        <a:lnTo>
                          <a:pt x="19691" y="0"/>
                        </a:lnTo>
                        <a:lnTo>
                          <a:pt x="19691" y="3776965"/>
                        </a:lnTo>
                        <a:lnTo>
                          <a:pt x="0" y="377696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2" name="Freeform 11"/>
                  <p:cNvSpPr/>
                  <p:nvPr/>
                </p:nvSpPr>
                <p:spPr>
                  <a:xfrm>
                    <a:off x="4209281" y="2897192"/>
                    <a:ext cx="21736" cy="377803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36" h="3778036">
                        <a:moveTo>
                          <a:pt x="0" y="0"/>
                        </a:moveTo>
                        <a:lnTo>
                          <a:pt x="21735" y="0"/>
                        </a:lnTo>
                        <a:lnTo>
                          <a:pt x="21735" y="3778035"/>
                        </a:lnTo>
                        <a:lnTo>
                          <a:pt x="0" y="377803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3" name="Freeform 12"/>
                  <p:cNvSpPr/>
                  <p:nvPr/>
                </p:nvSpPr>
                <p:spPr>
                  <a:xfrm>
                    <a:off x="4398047" y="2896210"/>
                    <a:ext cx="20676" cy="377696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0676" h="3776966">
                        <a:moveTo>
                          <a:pt x="0" y="0"/>
                        </a:moveTo>
                        <a:lnTo>
                          <a:pt x="20675" y="0"/>
                        </a:lnTo>
                        <a:lnTo>
                          <a:pt x="20675" y="3776965"/>
                        </a:lnTo>
                        <a:lnTo>
                          <a:pt x="0" y="377696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" name="Freeform 13"/>
                  <p:cNvSpPr/>
                  <p:nvPr/>
                </p:nvSpPr>
                <p:spPr>
                  <a:xfrm>
                    <a:off x="4587714" y="2897927"/>
                    <a:ext cx="22799" cy="3775988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99" h="3775988">
                        <a:moveTo>
                          <a:pt x="0" y="0"/>
                        </a:moveTo>
                        <a:lnTo>
                          <a:pt x="22798" y="0"/>
                        </a:lnTo>
                        <a:lnTo>
                          <a:pt x="22798" y="3775987"/>
                        </a:lnTo>
                        <a:lnTo>
                          <a:pt x="0" y="3775987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5" name="Freeform 14"/>
                  <p:cNvSpPr/>
                  <p:nvPr/>
                </p:nvSpPr>
                <p:spPr>
                  <a:xfrm>
                    <a:off x="4771739" y="2896210"/>
                    <a:ext cx="24436" cy="377696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436" h="3776966">
                        <a:moveTo>
                          <a:pt x="0" y="0"/>
                        </a:moveTo>
                        <a:lnTo>
                          <a:pt x="24435" y="0"/>
                        </a:lnTo>
                        <a:lnTo>
                          <a:pt x="24435" y="3776965"/>
                        </a:lnTo>
                        <a:lnTo>
                          <a:pt x="0" y="377696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6" name="Freeform 15"/>
                  <p:cNvSpPr/>
                  <p:nvPr/>
                </p:nvSpPr>
                <p:spPr>
                  <a:xfrm>
                    <a:off x="4963691" y="2897192"/>
                    <a:ext cx="19616" cy="377419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616" h="3774195">
                        <a:moveTo>
                          <a:pt x="0" y="0"/>
                        </a:moveTo>
                        <a:lnTo>
                          <a:pt x="19615" y="0"/>
                        </a:lnTo>
                        <a:lnTo>
                          <a:pt x="19615" y="3774194"/>
                        </a:lnTo>
                        <a:lnTo>
                          <a:pt x="0" y="377419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" name="Freeform 16"/>
                  <p:cNvSpPr/>
                  <p:nvPr/>
                </p:nvSpPr>
                <p:spPr>
                  <a:xfrm>
                    <a:off x="5154255" y="2897192"/>
                    <a:ext cx="21575" cy="377525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575" h="3775251">
                        <a:moveTo>
                          <a:pt x="0" y="0"/>
                        </a:moveTo>
                        <a:lnTo>
                          <a:pt x="21574" y="0"/>
                        </a:lnTo>
                        <a:lnTo>
                          <a:pt x="21574" y="3775250"/>
                        </a:lnTo>
                        <a:lnTo>
                          <a:pt x="0" y="377525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" name="Freeform 17"/>
                  <p:cNvSpPr/>
                  <p:nvPr/>
                </p:nvSpPr>
                <p:spPr>
                  <a:xfrm>
                    <a:off x="5343024" y="2897192"/>
                    <a:ext cx="20756" cy="377599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0756" h="3775993">
                        <a:moveTo>
                          <a:pt x="0" y="0"/>
                        </a:moveTo>
                        <a:lnTo>
                          <a:pt x="20755" y="0"/>
                        </a:lnTo>
                        <a:lnTo>
                          <a:pt x="20755" y="3775992"/>
                        </a:lnTo>
                        <a:lnTo>
                          <a:pt x="0" y="377599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9" name="Freeform 18"/>
                  <p:cNvSpPr/>
                  <p:nvPr/>
                </p:nvSpPr>
                <p:spPr>
                  <a:xfrm>
                    <a:off x="5532854" y="2897927"/>
                    <a:ext cx="22798" cy="377803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98" h="3778035">
                        <a:moveTo>
                          <a:pt x="0" y="0"/>
                        </a:moveTo>
                        <a:lnTo>
                          <a:pt x="22797" y="0"/>
                        </a:lnTo>
                        <a:lnTo>
                          <a:pt x="22797" y="3778034"/>
                        </a:lnTo>
                        <a:lnTo>
                          <a:pt x="0" y="377803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0" name="Freeform 19"/>
                  <p:cNvSpPr/>
                  <p:nvPr/>
                </p:nvSpPr>
                <p:spPr>
                  <a:xfrm>
                    <a:off x="5716958" y="2896210"/>
                    <a:ext cx="24438" cy="377901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438" h="3779011">
                        <a:moveTo>
                          <a:pt x="0" y="0"/>
                        </a:moveTo>
                        <a:lnTo>
                          <a:pt x="24437" y="0"/>
                        </a:lnTo>
                        <a:lnTo>
                          <a:pt x="24437" y="3779010"/>
                        </a:lnTo>
                        <a:lnTo>
                          <a:pt x="0" y="377901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1" name="Freeform 20"/>
                  <p:cNvSpPr/>
                  <p:nvPr/>
                </p:nvSpPr>
                <p:spPr>
                  <a:xfrm>
                    <a:off x="5908503" y="2897192"/>
                    <a:ext cx="21735" cy="377705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35" h="3777054">
                        <a:moveTo>
                          <a:pt x="0" y="0"/>
                        </a:moveTo>
                        <a:lnTo>
                          <a:pt x="21734" y="0"/>
                        </a:lnTo>
                        <a:lnTo>
                          <a:pt x="21734" y="3777053"/>
                        </a:lnTo>
                        <a:lnTo>
                          <a:pt x="0" y="377705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2" name="Freeform 21"/>
                  <p:cNvSpPr/>
                  <p:nvPr/>
                </p:nvSpPr>
                <p:spPr>
                  <a:xfrm>
                    <a:off x="6099070" y="2897927"/>
                    <a:ext cx="23533" cy="377803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3533" h="3778035">
                        <a:moveTo>
                          <a:pt x="0" y="0"/>
                        </a:moveTo>
                        <a:lnTo>
                          <a:pt x="23532" y="0"/>
                        </a:lnTo>
                        <a:lnTo>
                          <a:pt x="23532" y="3778034"/>
                        </a:lnTo>
                        <a:lnTo>
                          <a:pt x="0" y="377803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3" name="Freeform 22"/>
                  <p:cNvSpPr/>
                  <p:nvPr/>
                </p:nvSpPr>
                <p:spPr>
                  <a:xfrm>
                    <a:off x="6287915" y="2897192"/>
                    <a:ext cx="22716" cy="377705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16" h="3777054">
                        <a:moveTo>
                          <a:pt x="0" y="0"/>
                        </a:moveTo>
                        <a:lnTo>
                          <a:pt x="22715" y="0"/>
                        </a:lnTo>
                        <a:lnTo>
                          <a:pt x="22715" y="3777053"/>
                        </a:lnTo>
                        <a:lnTo>
                          <a:pt x="0" y="377705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4" name="Freeform 23"/>
                  <p:cNvSpPr/>
                  <p:nvPr/>
                </p:nvSpPr>
                <p:spPr>
                  <a:xfrm>
                    <a:off x="6476681" y="2897192"/>
                    <a:ext cx="24601" cy="377901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601" h="3779015">
                        <a:moveTo>
                          <a:pt x="0" y="0"/>
                        </a:moveTo>
                        <a:lnTo>
                          <a:pt x="24600" y="0"/>
                        </a:lnTo>
                        <a:lnTo>
                          <a:pt x="24600" y="3779014"/>
                        </a:lnTo>
                        <a:lnTo>
                          <a:pt x="0" y="377901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5" name="Freeform 24"/>
                  <p:cNvSpPr/>
                  <p:nvPr/>
                </p:nvSpPr>
                <p:spPr>
                  <a:xfrm>
                    <a:off x="6661934" y="2897192"/>
                    <a:ext cx="26390" cy="377901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6390" h="3779015">
                        <a:moveTo>
                          <a:pt x="0" y="0"/>
                        </a:moveTo>
                        <a:lnTo>
                          <a:pt x="26389" y="0"/>
                        </a:lnTo>
                        <a:lnTo>
                          <a:pt x="26389" y="3779014"/>
                        </a:lnTo>
                        <a:lnTo>
                          <a:pt x="0" y="377901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6" name="Freeform 25"/>
                  <p:cNvSpPr/>
                  <p:nvPr/>
                </p:nvSpPr>
                <p:spPr>
                  <a:xfrm>
                    <a:off x="6847925" y="2894248"/>
                    <a:ext cx="27536" cy="377967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7536" h="3779670">
                        <a:moveTo>
                          <a:pt x="0" y="0"/>
                        </a:moveTo>
                        <a:lnTo>
                          <a:pt x="27535" y="0"/>
                        </a:lnTo>
                        <a:lnTo>
                          <a:pt x="27535" y="3779669"/>
                        </a:lnTo>
                        <a:lnTo>
                          <a:pt x="0" y="3779669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7" name="Freeform 26"/>
                  <p:cNvSpPr/>
                  <p:nvPr/>
                </p:nvSpPr>
                <p:spPr>
                  <a:xfrm>
                    <a:off x="3084773" y="3266225"/>
                    <a:ext cx="3777205" cy="1969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7205" h="19693">
                        <a:moveTo>
                          <a:pt x="0" y="0"/>
                        </a:moveTo>
                        <a:lnTo>
                          <a:pt x="3777204" y="0"/>
                        </a:lnTo>
                        <a:lnTo>
                          <a:pt x="3777204" y="19692"/>
                        </a:lnTo>
                        <a:lnTo>
                          <a:pt x="0" y="1969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8" name="Freeform 27"/>
                  <p:cNvSpPr/>
                  <p:nvPr/>
                </p:nvSpPr>
                <p:spPr>
                  <a:xfrm>
                    <a:off x="3085673" y="3454340"/>
                    <a:ext cx="3783010" cy="1969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010" h="19693">
                        <a:moveTo>
                          <a:pt x="0" y="0"/>
                        </a:moveTo>
                        <a:lnTo>
                          <a:pt x="3783009" y="0"/>
                        </a:lnTo>
                        <a:lnTo>
                          <a:pt x="3783009" y="19692"/>
                        </a:lnTo>
                        <a:lnTo>
                          <a:pt x="0" y="1969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9" name="Freeform 28"/>
                  <p:cNvSpPr/>
                  <p:nvPr/>
                </p:nvSpPr>
                <p:spPr>
                  <a:xfrm>
                    <a:off x="3083958" y="3639184"/>
                    <a:ext cx="3783746" cy="2075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46" h="20755">
                        <a:moveTo>
                          <a:pt x="0" y="0"/>
                        </a:moveTo>
                        <a:lnTo>
                          <a:pt x="3783745" y="0"/>
                        </a:lnTo>
                        <a:lnTo>
                          <a:pt x="3783745" y="20754"/>
                        </a:lnTo>
                        <a:lnTo>
                          <a:pt x="0" y="2075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0" name="Freeform 29"/>
                  <p:cNvSpPr/>
                  <p:nvPr/>
                </p:nvSpPr>
                <p:spPr>
                  <a:xfrm>
                    <a:off x="3087717" y="4587351"/>
                    <a:ext cx="3783739" cy="2067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39" h="20676">
                        <a:moveTo>
                          <a:pt x="0" y="0"/>
                        </a:moveTo>
                        <a:lnTo>
                          <a:pt x="3783738" y="0"/>
                        </a:lnTo>
                        <a:lnTo>
                          <a:pt x="3783738" y="20675"/>
                        </a:lnTo>
                        <a:lnTo>
                          <a:pt x="0" y="2067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1" name="Freeform 30"/>
                  <p:cNvSpPr/>
                  <p:nvPr/>
                </p:nvSpPr>
                <p:spPr>
                  <a:xfrm>
                    <a:off x="3085673" y="4399481"/>
                    <a:ext cx="3783744" cy="2067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44" h="20677">
                        <a:moveTo>
                          <a:pt x="0" y="0"/>
                        </a:moveTo>
                        <a:lnTo>
                          <a:pt x="3783743" y="0"/>
                        </a:lnTo>
                        <a:lnTo>
                          <a:pt x="3783743" y="20676"/>
                        </a:lnTo>
                        <a:lnTo>
                          <a:pt x="0" y="2067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2" name="Freeform 31"/>
                  <p:cNvSpPr/>
                  <p:nvPr/>
                </p:nvSpPr>
                <p:spPr>
                  <a:xfrm>
                    <a:off x="3085673" y="4209652"/>
                    <a:ext cx="3777202" cy="2067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7202" h="20677">
                        <a:moveTo>
                          <a:pt x="0" y="0"/>
                        </a:moveTo>
                        <a:lnTo>
                          <a:pt x="3777201" y="0"/>
                        </a:lnTo>
                        <a:lnTo>
                          <a:pt x="3777201" y="20676"/>
                        </a:lnTo>
                        <a:lnTo>
                          <a:pt x="0" y="2067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3" name="Freeform 32"/>
                  <p:cNvSpPr/>
                  <p:nvPr/>
                </p:nvSpPr>
                <p:spPr>
                  <a:xfrm>
                    <a:off x="3087717" y="4019985"/>
                    <a:ext cx="3782927" cy="1969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2927" h="19693">
                        <a:moveTo>
                          <a:pt x="0" y="0"/>
                        </a:moveTo>
                        <a:lnTo>
                          <a:pt x="3782926" y="0"/>
                        </a:lnTo>
                        <a:lnTo>
                          <a:pt x="3782926" y="19692"/>
                        </a:lnTo>
                        <a:lnTo>
                          <a:pt x="0" y="1969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4" name="Freeform 33"/>
                  <p:cNvSpPr/>
                  <p:nvPr/>
                </p:nvSpPr>
                <p:spPr>
                  <a:xfrm>
                    <a:off x="3086817" y="3831871"/>
                    <a:ext cx="3772385" cy="1969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2385" h="19693">
                        <a:moveTo>
                          <a:pt x="0" y="0"/>
                        </a:moveTo>
                        <a:lnTo>
                          <a:pt x="3772384" y="0"/>
                        </a:lnTo>
                        <a:lnTo>
                          <a:pt x="3772384" y="19692"/>
                        </a:lnTo>
                        <a:lnTo>
                          <a:pt x="0" y="1969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5" name="Freeform 34"/>
                  <p:cNvSpPr/>
                  <p:nvPr/>
                </p:nvSpPr>
                <p:spPr>
                  <a:xfrm>
                    <a:off x="3084773" y="4774235"/>
                    <a:ext cx="3776139" cy="197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6139" h="19775">
                        <a:moveTo>
                          <a:pt x="0" y="0"/>
                        </a:moveTo>
                        <a:lnTo>
                          <a:pt x="3776138" y="0"/>
                        </a:lnTo>
                        <a:lnTo>
                          <a:pt x="3776138" y="19774"/>
                        </a:lnTo>
                        <a:lnTo>
                          <a:pt x="0" y="1977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6" name="Freeform 35"/>
                  <p:cNvSpPr/>
                  <p:nvPr/>
                </p:nvSpPr>
                <p:spPr>
                  <a:xfrm>
                    <a:off x="3083958" y="4964147"/>
                    <a:ext cx="3783004" cy="1969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004" h="19690">
                        <a:moveTo>
                          <a:pt x="0" y="0"/>
                        </a:moveTo>
                        <a:lnTo>
                          <a:pt x="3783003" y="0"/>
                        </a:lnTo>
                        <a:lnTo>
                          <a:pt x="3783003" y="19689"/>
                        </a:lnTo>
                        <a:lnTo>
                          <a:pt x="0" y="19689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7" name="Freeform 36"/>
                  <p:cNvSpPr/>
                  <p:nvPr/>
                </p:nvSpPr>
                <p:spPr>
                  <a:xfrm>
                    <a:off x="3082975" y="5153975"/>
                    <a:ext cx="3780881" cy="206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0881" h="20681">
                        <a:moveTo>
                          <a:pt x="0" y="0"/>
                        </a:moveTo>
                        <a:lnTo>
                          <a:pt x="3780880" y="0"/>
                        </a:lnTo>
                        <a:lnTo>
                          <a:pt x="3780880" y="20680"/>
                        </a:lnTo>
                        <a:lnTo>
                          <a:pt x="0" y="206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8" name="Freeform 37"/>
                  <p:cNvSpPr/>
                  <p:nvPr/>
                </p:nvSpPr>
                <p:spPr>
                  <a:xfrm>
                    <a:off x="3083958" y="5341926"/>
                    <a:ext cx="3783746" cy="2068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46" h="20680">
                        <a:moveTo>
                          <a:pt x="0" y="0"/>
                        </a:moveTo>
                        <a:lnTo>
                          <a:pt x="3783745" y="0"/>
                        </a:lnTo>
                        <a:lnTo>
                          <a:pt x="3783745" y="20679"/>
                        </a:lnTo>
                        <a:lnTo>
                          <a:pt x="0" y="20679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9" name="Freeform 38"/>
                  <p:cNvSpPr/>
                  <p:nvPr/>
                </p:nvSpPr>
                <p:spPr>
                  <a:xfrm>
                    <a:off x="3082975" y="5526936"/>
                    <a:ext cx="3783584" cy="2084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584" h="20842">
                        <a:moveTo>
                          <a:pt x="0" y="0"/>
                        </a:moveTo>
                        <a:lnTo>
                          <a:pt x="3783583" y="0"/>
                        </a:lnTo>
                        <a:lnTo>
                          <a:pt x="3783583" y="20841"/>
                        </a:lnTo>
                        <a:lnTo>
                          <a:pt x="0" y="2084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0" name="Freeform 39"/>
                  <p:cNvSpPr/>
                  <p:nvPr/>
                </p:nvSpPr>
                <p:spPr>
                  <a:xfrm>
                    <a:off x="3085673" y="6471091"/>
                    <a:ext cx="3783744" cy="2280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44" h="22803">
                        <a:moveTo>
                          <a:pt x="0" y="0"/>
                        </a:moveTo>
                        <a:lnTo>
                          <a:pt x="3783743" y="0"/>
                        </a:lnTo>
                        <a:lnTo>
                          <a:pt x="3783743" y="22802"/>
                        </a:lnTo>
                        <a:lnTo>
                          <a:pt x="0" y="2280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1" name="Freeform 40"/>
                  <p:cNvSpPr/>
                  <p:nvPr/>
                </p:nvSpPr>
                <p:spPr>
                  <a:xfrm>
                    <a:off x="3085673" y="6286006"/>
                    <a:ext cx="3784723" cy="2263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4723" h="22639">
                        <a:moveTo>
                          <a:pt x="0" y="0"/>
                        </a:moveTo>
                        <a:lnTo>
                          <a:pt x="3784722" y="0"/>
                        </a:lnTo>
                        <a:lnTo>
                          <a:pt x="3784722" y="22638"/>
                        </a:lnTo>
                        <a:lnTo>
                          <a:pt x="0" y="2263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2" name="Freeform 41"/>
                  <p:cNvSpPr/>
                  <p:nvPr/>
                </p:nvSpPr>
                <p:spPr>
                  <a:xfrm>
                    <a:off x="3082975" y="6097075"/>
                    <a:ext cx="3783010" cy="2084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010" h="20842">
                        <a:moveTo>
                          <a:pt x="0" y="0"/>
                        </a:moveTo>
                        <a:lnTo>
                          <a:pt x="3783009" y="0"/>
                        </a:lnTo>
                        <a:lnTo>
                          <a:pt x="3783009" y="20841"/>
                        </a:lnTo>
                        <a:lnTo>
                          <a:pt x="0" y="2084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3" name="Freeform 42"/>
                  <p:cNvSpPr/>
                  <p:nvPr/>
                </p:nvSpPr>
                <p:spPr>
                  <a:xfrm>
                    <a:off x="3083958" y="5907408"/>
                    <a:ext cx="3783746" cy="2084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46" h="20843">
                        <a:moveTo>
                          <a:pt x="0" y="0"/>
                        </a:moveTo>
                        <a:lnTo>
                          <a:pt x="3783745" y="0"/>
                        </a:lnTo>
                        <a:lnTo>
                          <a:pt x="3783745" y="20842"/>
                        </a:lnTo>
                        <a:lnTo>
                          <a:pt x="0" y="2084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4" name="Freeform 43"/>
                  <p:cNvSpPr/>
                  <p:nvPr/>
                </p:nvSpPr>
                <p:spPr>
                  <a:xfrm>
                    <a:off x="3083958" y="5719620"/>
                    <a:ext cx="3778919" cy="2075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8919" h="20753">
                        <a:moveTo>
                          <a:pt x="0" y="0"/>
                        </a:moveTo>
                        <a:lnTo>
                          <a:pt x="3778918" y="0"/>
                        </a:lnTo>
                        <a:lnTo>
                          <a:pt x="3778918" y="20752"/>
                        </a:lnTo>
                        <a:lnTo>
                          <a:pt x="0" y="2075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5" name="Freeform 44"/>
                  <p:cNvSpPr/>
                  <p:nvPr/>
                </p:nvSpPr>
                <p:spPr>
                  <a:xfrm>
                    <a:off x="3073497" y="6662718"/>
                    <a:ext cx="3801718" cy="2272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801718" h="22722">
                        <a:moveTo>
                          <a:pt x="0" y="0"/>
                        </a:moveTo>
                        <a:lnTo>
                          <a:pt x="3801717" y="0"/>
                        </a:lnTo>
                        <a:lnTo>
                          <a:pt x="3801717" y="22721"/>
                        </a:lnTo>
                        <a:lnTo>
                          <a:pt x="0" y="2272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47" name="Straight Connector 46"/>
                <p:cNvCxnSpPr/>
                <p:nvPr/>
              </p:nvCxnSpPr>
              <p:spPr>
                <a:xfrm flipV="1">
                  <a:off x="3072514" y="2628014"/>
                  <a:ext cx="0" cy="4038785"/>
                </a:xfrm>
                <a:prstGeom prst="line">
                  <a:avLst/>
                </a:prstGeom>
                <a:ln w="38100" cap="flat" cmpd="sng" algn="ctr">
                  <a:solidFill>
                    <a:srgbClr val="000000"/>
                  </a:solidFill>
                  <a:prstDash val="solid"/>
                  <a:round/>
                  <a:headEnd type="non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3074149" y="6671296"/>
                  <a:ext cx="4059789" cy="0"/>
                </a:xfrm>
                <a:prstGeom prst="line">
                  <a:avLst/>
                </a:prstGeom>
                <a:ln w="38100" cap="flat" cmpd="sng" algn="ctr">
                  <a:solidFill>
                    <a:srgbClr val="000000"/>
                  </a:solidFill>
                  <a:prstDash val="solid"/>
                  <a:round/>
                  <a:headEnd type="non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0" name="TextBox 49"/>
              <p:cNvSpPr txBox="1"/>
              <p:nvPr/>
            </p:nvSpPr>
            <p:spPr>
              <a:xfrm>
                <a:off x="2552700" y="2743200"/>
                <a:ext cx="587559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100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2628900" y="5397500"/>
                <a:ext cx="587375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30</a:t>
                </a: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2628900" y="5778500"/>
                <a:ext cx="587375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20</a:t>
                </a: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2628900" y="6159500"/>
                <a:ext cx="587375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</a:t>
                </a: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2705100" y="6604000"/>
                <a:ext cx="587375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0</a:t>
                </a: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2616200" y="4267200"/>
                <a:ext cx="587188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60</a:t>
                </a: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2616200" y="4648200"/>
                <a:ext cx="587188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50</a:t>
                </a: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2616200" y="5029200"/>
                <a:ext cx="587188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40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616200" y="3124200"/>
                <a:ext cx="587188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90</a:t>
                </a: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2616200" y="3505200"/>
                <a:ext cx="587188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80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616200" y="3886200"/>
                <a:ext cx="587188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70</a:t>
                </a: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6604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100</a:t>
                </a: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3937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30</a:t>
                </a: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3556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20</a:t>
                </a: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3175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</a:t>
                </a: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5080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60</a:t>
                </a: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4699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50</a:t>
                </a: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4318000" y="66548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40</a:t>
                </a: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6223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90</a:t>
                </a: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5842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80</a:t>
                </a: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5461000" y="666750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70</a:t>
                </a:r>
              </a:p>
            </p:txBody>
          </p:sp>
        </p:grpSp>
        <p:sp>
          <p:nvSpPr>
            <p:cNvPr id="72" name="TextBox 71"/>
            <p:cNvSpPr txBox="1"/>
            <p:nvPr/>
          </p:nvSpPr>
          <p:spPr>
            <a:xfrm>
              <a:off x="4381500" y="6921500"/>
              <a:ext cx="1484066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Maths mark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 rot="16200000">
              <a:off x="1854200" y="4457700"/>
              <a:ext cx="1482704" cy="276999"/>
            </a:xfrm>
            <a:prstGeom prst="rect">
              <a:avLst/>
            </a:prstGeom>
            <a:noFill/>
          </p:spPr>
          <p:txBody>
            <a:bodyPr vert="horz" rtlCol="0">
              <a:spAutoFit/>
            </a:bodyPr>
            <a:lstStyle/>
            <a:p>
              <a:pPr algn="ctr"/>
              <a:r>
                <a:rPr lang="en-GB" sz="1200">
                  <a:solidFill>
                    <a:srgbClr val="000000"/>
                  </a:solidFill>
                  <a:latin typeface="Trebuchet MS - 16"/>
                </a:rPr>
                <a:t>Science mark</a:t>
              </a: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7973534" y="3287026"/>
            <a:ext cx="264677" cy="162009"/>
            <a:chOff x="7973534" y="3287026"/>
            <a:chExt cx="264677" cy="162009"/>
          </a:xfrm>
        </p:grpSpPr>
        <p:sp>
          <p:nvSpPr>
            <p:cNvPr id="75" name="Freeform 74"/>
            <p:cNvSpPr/>
            <p:nvPr/>
          </p:nvSpPr>
          <p:spPr>
            <a:xfrm>
              <a:off x="7973534" y="3287026"/>
              <a:ext cx="264677" cy="162009"/>
            </a:xfrm>
            <a:custGeom>
              <a:avLst/>
              <a:gdLst/>
              <a:ahLst/>
              <a:cxnLst/>
              <a:rect l="0" t="0" r="0" b="0"/>
              <a:pathLst>
                <a:path w="264677" h="162009">
                  <a:moveTo>
                    <a:pt x="132537" y="68051"/>
                  </a:moveTo>
                  <a:lnTo>
                    <a:pt x="244119" y="0"/>
                  </a:lnTo>
                  <a:lnTo>
                    <a:pt x="264676" y="12412"/>
                  </a:lnTo>
                  <a:lnTo>
                    <a:pt x="153403" y="81148"/>
                  </a:lnTo>
                  <a:lnTo>
                    <a:pt x="264676" y="149199"/>
                  </a:lnTo>
                  <a:lnTo>
                    <a:pt x="244119" y="162008"/>
                  </a:lnTo>
                  <a:lnTo>
                    <a:pt x="132537" y="93849"/>
                  </a:lnTo>
                  <a:lnTo>
                    <a:pt x="21087" y="162008"/>
                  </a:lnTo>
                  <a:lnTo>
                    <a:pt x="0" y="149199"/>
                  </a:lnTo>
                  <a:lnTo>
                    <a:pt x="111450" y="80896"/>
                  </a:lnTo>
                  <a:lnTo>
                    <a:pt x="0" y="12845"/>
                  </a:lnTo>
                  <a:lnTo>
                    <a:pt x="21087" y="0"/>
                  </a:lnTo>
                  <a:close/>
                </a:path>
              </a:pathLst>
            </a:custGeom>
            <a:solidFill>
              <a:srgbClr val="131516"/>
            </a:solidFill>
            <a:ln w="0" cap="flat" cmpd="sng" algn="ctr">
              <a:solidFill>
                <a:srgbClr val="13151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Freeform 75"/>
            <p:cNvSpPr/>
            <p:nvPr/>
          </p:nvSpPr>
          <p:spPr>
            <a:xfrm>
              <a:off x="7973534" y="3287026"/>
              <a:ext cx="264677" cy="162009"/>
            </a:xfrm>
            <a:custGeom>
              <a:avLst/>
              <a:gdLst/>
              <a:ahLst/>
              <a:cxnLst/>
              <a:rect l="0" t="0" r="0" b="0"/>
              <a:pathLst>
                <a:path w="264677" h="162009">
                  <a:moveTo>
                    <a:pt x="132537" y="68051"/>
                  </a:moveTo>
                  <a:lnTo>
                    <a:pt x="244119" y="0"/>
                  </a:lnTo>
                  <a:lnTo>
                    <a:pt x="264676" y="12412"/>
                  </a:lnTo>
                  <a:lnTo>
                    <a:pt x="153403" y="81148"/>
                  </a:lnTo>
                  <a:lnTo>
                    <a:pt x="264676" y="149199"/>
                  </a:lnTo>
                  <a:lnTo>
                    <a:pt x="244119" y="162008"/>
                  </a:lnTo>
                  <a:lnTo>
                    <a:pt x="132537" y="93849"/>
                  </a:lnTo>
                  <a:lnTo>
                    <a:pt x="21087" y="162008"/>
                  </a:lnTo>
                  <a:lnTo>
                    <a:pt x="0" y="149199"/>
                  </a:lnTo>
                  <a:lnTo>
                    <a:pt x="111450" y="80896"/>
                  </a:lnTo>
                  <a:lnTo>
                    <a:pt x="0" y="12845"/>
                  </a:lnTo>
                  <a:lnTo>
                    <a:pt x="21087" y="0"/>
                  </a:lnTo>
                  <a:close/>
                </a:path>
              </a:pathLst>
            </a:custGeom>
            <a:solidFill>
              <a:schemeClr val="accent1">
                <a:alpha val="1000"/>
              </a:schemeClr>
            </a:solidFill>
            <a:ln w="12700" cap="flat" cmpd="sng" algn="ctr">
              <a:solidFill>
                <a:srgbClr val="1F1A17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8354568" y="3668014"/>
            <a:ext cx="264669" cy="162053"/>
            <a:chOff x="8354568" y="3668014"/>
            <a:chExt cx="264669" cy="162053"/>
          </a:xfrm>
        </p:grpSpPr>
        <p:sp>
          <p:nvSpPr>
            <p:cNvPr id="78" name="Freeform 77"/>
            <p:cNvSpPr/>
            <p:nvPr/>
          </p:nvSpPr>
          <p:spPr>
            <a:xfrm>
              <a:off x="8354568" y="3668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rgbClr val="131516"/>
            </a:solidFill>
            <a:ln w="0" cap="flat" cmpd="sng" algn="ctr">
              <a:solidFill>
                <a:srgbClr val="13151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Freeform 78"/>
            <p:cNvSpPr/>
            <p:nvPr/>
          </p:nvSpPr>
          <p:spPr>
            <a:xfrm>
              <a:off x="8354568" y="3668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1">
                <a:alpha val="1000"/>
              </a:schemeClr>
            </a:solidFill>
            <a:ln w="12700" cap="flat" cmpd="sng" algn="ctr">
              <a:solidFill>
                <a:srgbClr val="1F1A17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8735568" y="4049014"/>
            <a:ext cx="264669" cy="162053"/>
            <a:chOff x="8735568" y="4049014"/>
            <a:chExt cx="264669" cy="162053"/>
          </a:xfrm>
        </p:grpSpPr>
        <p:sp>
          <p:nvSpPr>
            <p:cNvPr id="81" name="Freeform 80"/>
            <p:cNvSpPr/>
            <p:nvPr/>
          </p:nvSpPr>
          <p:spPr>
            <a:xfrm>
              <a:off x="8735568" y="4049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rgbClr val="131516"/>
            </a:solidFill>
            <a:ln w="0" cap="flat" cmpd="sng" algn="ctr">
              <a:solidFill>
                <a:srgbClr val="13151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Freeform 81"/>
            <p:cNvSpPr/>
            <p:nvPr/>
          </p:nvSpPr>
          <p:spPr>
            <a:xfrm>
              <a:off x="8735568" y="4049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1">
                <a:alpha val="1000"/>
              </a:schemeClr>
            </a:solidFill>
            <a:ln w="12700" cap="flat" cmpd="sng" algn="ctr">
              <a:solidFill>
                <a:srgbClr val="1F1A17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9116568" y="4430014"/>
            <a:ext cx="264669" cy="162053"/>
            <a:chOff x="9116568" y="4430014"/>
            <a:chExt cx="264669" cy="162053"/>
          </a:xfrm>
        </p:grpSpPr>
        <p:sp>
          <p:nvSpPr>
            <p:cNvPr id="84" name="Freeform 83"/>
            <p:cNvSpPr/>
            <p:nvPr/>
          </p:nvSpPr>
          <p:spPr>
            <a:xfrm>
              <a:off x="9116568" y="4430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rgbClr val="131516"/>
            </a:solidFill>
            <a:ln w="0" cap="flat" cmpd="sng" algn="ctr">
              <a:solidFill>
                <a:srgbClr val="13151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Freeform 84"/>
            <p:cNvSpPr/>
            <p:nvPr/>
          </p:nvSpPr>
          <p:spPr>
            <a:xfrm>
              <a:off x="9116568" y="4430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1">
                <a:alpha val="1000"/>
              </a:schemeClr>
            </a:solidFill>
            <a:ln w="12700" cap="flat" cmpd="sng" algn="ctr">
              <a:solidFill>
                <a:srgbClr val="1F1A17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7681468" y="3922014"/>
            <a:ext cx="264669" cy="162053"/>
            <a:chOff x="7681468" y="3922014"/>
            <a:chExt cx="264669" cy="162053"/>
          </a:xfrm>
        </p:grpSpPr>
        <p:sp>
          <p:nvSpPr>
            <p:cNvPr id="87" name="Freeform 86"/>
            <p:cNvSpPr/>
            <p:nvPr/>
          </p:nvSpPr>
          <p:spPr>
            <a:xfrm>
              <a:off x="7681468" y="3922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rgbClr val="131516"/>
            </a:solidFill>
            <a:ln w="0" cap="flat" cmpd="sng" algn="ctr">
              <a:solidFill>
                <a:srgbClr val="13151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Freeform 87"/>
            <p:cNvSpPr/>
            <p:nvPr/>
          </p:nvSpPr>
          <p:spPr>
            <a:xfrm>
              <a:off x="7681468" y="3922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1">
                <a:alpha val="1000"/>
              </a:schemeClr>
            </a:solidFill>
            <a:ln w="12700" cap="flat" cmpd="sng" algn="ctr">
              <a:solidFill>
                <a:srgbClr val="1F1A17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8062468" y="4303014"/>
            <a:ext cx="264669" cy="162053"/>
            <a:chOff x="8062468" y="4303014"/>
            <a:chExt cx="264669" cy="162053"/>
          </a:xfrm>
        </p:grpSpPr>
        <p:sp>
          <p:nvSpPr>
            <p:cNvPr id="90" name="Freeform 89"/>
            <p:cNvSpPr/>
            <p:nvPr/>
          </p:nvSpPr>
          <p:spPr>
            <a:xfrm>
              <a:off x="8062468" y="4303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rgbClr val="131516"/>
            </a:solidFill>
            <a:ln w="0" cap="flat" cmpd="sng" algn="ctr">
              <a:solidFill>
                <a:srgbClr val="13151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Freeform 90"/>
            <p:cNvSpPr/>
            <p:nvPr/>
          </p:nvSpPr>
          <p:spPr>
            <a:xfrm>
              <a:off x="8062468" y="4303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1">
                <a:alpha val="1000"/>
              </a:schemeClr>
            </a:solidFill>
            <a:ln w="12700" cap="flat" cmpd="sng" algn="ctr">
              <a:solidFill>
                <a:srgbClr val="1F1A17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8443468" y="4684014"/>
            <a:ext cx="264669" cy="162053"/>
            <a:chOff x="8443468" y="4684014"/>
            <a:chExt cx="264669" cy="162053"/>
          </a:xfrm>
        </p:grpSpPr>
        <p:sp>
          <p:nvSpPr>
            <p:cNvPr id="93" name="Freeform 92"/>
            <p:cNvSpPr/>
            <p:nvPr/>
          </p:nvSpPr>
          <p:spPr>
            <a:xfrm>
              <a:off x="8443468" y="4684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rgbClr val="131516"/>
            </a:solidFill>
            <a:ln w="0" cap="flat" cmpd="sng" algn="ctr">
              <a:solidFill>
                <a:srgbClr val="13151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4" name="Freeform 93"/>
            <p:cNvSpPr/>
            <p:nvPr/>
          </p:nvSpPr>
          <p:spPr>
            <a:xfrm>
              <a:off x="8443468" y="4684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1">
                <a:alpha val="1000"/>
              </a:schemeClr>
            </a:solidFill>
            <a:ln w="12700" cap="flat" cmpd="sng" algn="ctr">
              <a:solidFill>
                <a:srgbClr val="1F1A17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8824468" y="5065014"/>
            <a:ext cx="264669" cy="162053"/>
            <a:chOff x="8824468" y="5065014"/>
            <a:chExt cx="264669" cy="162053"/>
          </a:xfrm>
        </p:grpSpPr>
        <p:sp>
          <p:nvSpPr>
            <p:cNvPr id="96" name="Freeform 95"/>
            <p:cNvSpPr/>
            <p:nvPr/>
          </p:nvSpPr>
          <p:spPr>
            <a:xfrm>
              <a:off x="8824468" y="5065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rgbClr val="131516"/>
            </a:solidFill>
            <a:ln w="0" cap="flat" cmpd="sng" algn="ctr">
              <a:solidFill>
                <a:srgbClr val="13151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7" name="Freeform 96"/>
            <p:cNvSpPr/>
            <p:nvPr/>
          </p:nvSpPr>
          <p:spPr>
            <a:xfrm>
              <a:off x="8824468" y="5065014"/>
              <a:ext cx="264669" cy="162053"/>
            </a:xfrm>
            <a:custGeom>
              <a:avLst/>
              <a:gdLst/>
              <a:ahLst/>
              <a:cxnLst/>
              <a:rect l="0" t="0" r="0" b="0"/>
              <a:pathLst>
                <a:path w="264669" h="162053">
                  <a:moveTo>
                    <a:pt x="132461" y="68072"/>
                  </a:moveTo>
                  <a:lnTo>
                    <a:pt x="244094" y="0"/>
                  </a:lnTo>
                  <a:lnTo>
                    <a:pt x="264668" y="12446"/>
                  </a:lnTo>
                  <a:lnTo>
                    <a:pt x="153416" y="81153"/>
                  </a:lnTo>
                  <a:lnTo>
                    <a:pt x="264668" y="149225"/>
                  </a:lnTo>
                  <a:lnTo>
                    <a:pt x="244094" y="162052"/>
                  </a:lnTo>
                  <a:lnTo>
                    <a:pt x="132461" y="93853"/>
                  </a:lnTo>
                  <a:lnTo>
                    <a:pt x="21082" y="162052"/>
                  </a:lnTo>
                  <a:lnTo>
                    <a:pt x="0" y="149225"/>
                  </a:lnTo>
                  <a:lnTo>
                    <a:pt x="111379" y="80899"/>
                  </a:lnTo>
                  <a:lnTo>
                    <a:pt x="0" y="12827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1">
                <a:alpha val="1000"/>
              </a:schemeClr>
            </a:solidFill>
            <a:ln w="12700" cap="flat" cmpd="sng" algn="ctr">
              <a:solidFill>
                <a:srgbClr val="1F1A17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838829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41500" y="228600"/>
            <a:ext cx="66294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Draw a scatter graph of this information: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35264"/>
              </p:ext>
            </p:extLst>
          </p:nvPr>
        </p:nvGraphicFramePr>
        <p:xfrm>
          <a:off x="767334" y="825500"/>
          <a:ext cx="8361045" cy="16337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78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67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673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673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7660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4576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Student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A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B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C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D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E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F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G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H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576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Maths mark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56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94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4576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Science mark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9" name="Group 98"/>
          <p:cNvGrpSpPr/>
          <p:nvPr/>
        </p:nvGrpSpPr>
        <p:grpSpPr>
          <a:xfrm>
            <a:off x="3138100" y="2805811"/>
            <a:ext cx="4735900" cy="4570488"/>
            <a:chOff x="3138100" y="2805811"/>
            <a:chExt cx="4735900" cy="4570488"/>
          </a:xfrm>
        </p:grpSpPr>
        <p:grpSp>
          <p:nvGrpSpPr>
            <p:cNvPr id="74" name="Group 73"/>
            <p:cNvGrpSpPr/>
            <p:nvPr/>
          </p:nvGrpSpPr>
          <p:grpSpPr>
            <a:xfrm>
              <a:off x="3138100" y="2805811"/>
              <a:ext cx="4735900" cy="4570488"/>
              <a:chOff x="3138100" y="2805811"/>
              <a:chExt cx="4735900" cy="4570488"/>
            </a:xfrm>
          </p:grpSpPr>
          <p:grpSp>
            <p:nvGrpSpPr>
              <p:cNvPr id="71" name="Group 70"/>
              <p:cNvGrpSpPr/>
              <p:nvPr/>
            </p:nvGrpSpPr>
            <p:grpSpPr>
              <a:xfrm>
                <a:off x="3238500" y="2805811"/>
                <a:ext cx="4635500" cy="4316488"/>
                <a:chOff x="3238500" y="2805811"/>
                <a:chExt cx="4635500" cy="4316488"/>
              </a:xfrm>
            </p:grpSpPr>
            <p:grpSp>
              <p:nvGrpSpPr>
                <p:cNvPr id="49" name="Group 48"/>
                <p:cNvGrpSpPr/>
                <p:nvPr/>
              </p:nvGrpSpPr>
              <p:grpSpPr>
                <a:xfrm>
                  <a:off x="3758311" y="2805811"/>
                  <a:ext cx="4061460" cy="4057397"/>
                  <a:chOff x="3758311" y="2805811"/>
                  <a:chExt cx="4061460" cy="4057397"/>
                </a:xfrm>
              </p:grpSpPr>
              <p:grpSp>
                <p:nvGrpSpPr>
                  <p:cNvPr id="46" name="Group 45"/>
                  <p:cNvGrpSpPr/>
                  <p:nvPr/>
                </p:nvGrpSpPr>
                <p:grpSpPr>
                  <a:xfrm>
                    <a:off x="3759327" y="3064510"/>
                    <a:ext cx="3801873" cy="3798698"/>
                    <a:chOff x="3759327" y="3064510"/>
                    <a:chExt cx="3801873" cy="3798698"/>
                  </a:xfrm>
                </p:grpSpPr>
                <p:sp>
                  <p:nvSpPr>
                    <p:cNvPr id="4" name="Freeform 3"/>
                    <p:cNvSpPr/>
                    <p:nvPr/>
                  </p:nvSpPr>
                  <p:spPr>
                    <a:xfrm>
                      <a:off x="3759327" y="3073019"/>
                      <a:ext cx="18924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8924" h="3776981">
                          <a:moveTo>
                            <a:pt x="0" y="0"/>
                          </a:moveTo>
                          <a:lnTo>
                            <a:pt x="18923" y="0"/>
                          </a:lnTo>
                          <a:lnTo>
                            <a:pt x="18923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5" name="Freeform 4"/>
                    <p:cNvSpPr/>
                    <p:nvPr/>
                  </p:nvSpPr>
                  <p:spPr>
                    <a:xfrm>
                      <a:off x="3759327" y="3064510"/>
                      <a:ext cx="3800603" cy="1892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800603" h="18924">
                          <a:moveTo>
                            <a:pt x="0" y="0"/>
                          </a:moveTo>
                          <a:lnTo>
                            <a:pt x="3800602" y="0"/>
                          </a:lnTo>
                          <a:lnTo>
                            <a:pt x="3800602" y="18923"/>
                          </a:lnTo>
                          <a:lnTo>
                            <a:pt x="0" y="1892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" name="Freeform 5"/>
                    <p:cNvSpPr/>
                    <p:nvPr/>
                  </p:nvSpPr>
                  <p:spPr>
                    <a:xfrm>
                      <a:off x="3772662" y="3254375"/>
                      <a:ext cx="3780791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0791" h="19686">
                          <a:moveTo>
                            <a:pt x="0" y="0"/>
                          </a:moveTo>
                          <a:lnTo>
                            <a:pt x="3780790" y="0"/>
                          </a:lnTo>
                          <a:lnTo>
                            <a:pt x="3780790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" name="Freeform 6"/>
                    <p:cNvSpPr/>
                    <p:nvPr/>
                  </p:nvSpPr>
                  <p:spPr>
                    <a:xfrm>
                      <a:off x="3950081" y="3074035"/>
                      <a:ext cx="19813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813" h="3776981">
                          <a:moveTo>
                            <a:pt x="0" y="0"/>
                          </a:moveTo>
                          <a:lnTo>
                            <a:pt x="19812" y="0"/>
                          </a:lnTo>
                          <a:lnTo>
                            <a:pt x="19812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8" name="Freeform 7"/>
                    <p:cNvSpPr/>
                    <p:nvPr/>
                  </p:nvSpPr>
                  <p:spPr>
                    <a:xfrm>
                      <a:off x="4137914" y="3073019"/>
                      <a:ext cx="19813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813" h="3776981">
                          <a:moveTo>
                            <a:pt x="0" y="0"/>
                          </a:moveTo>
                          <a:lnTo>
                            <a:pt x="19812" y="0"/>
                          </a:lnTo>
                          <a:lnTo>
                            <a:pt x="19812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9" name="Freeform 8"/>
                    <p:cNvSpPr/>
                    <p:nvPr/>
                  </p:nvSpPr>
                  <p:spPr>
                    <a:xfrm>
                      <a:off x="4328541" y="3074035"/>
                      <a:ext cx="21718" cy="377799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7997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7996"/>
                          </a:lnTo>
                          <a:lnTo>
                            <a:pt x="0" y="377799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0" name="Freeform 9"/>
                    <p:cNvSpPr/>
                    <p:nvPr/>
                  </p:nvSpPr>
                  <p:spPr>
                    <a:xfrm>
                      <a:off x="4513580" y="3073019"/>
                      <a:ext cx="22734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9013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1" name="Freeform 10"/>
                    <p:cNvSpPr/>
                    <p:nvPr/>
                  </p:nvSpPr>
                  <p:spPr>
                    <a:xfrm>
                      <a:off x="4704334" y="3074035"/>
                      <a:ext cx="19686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686" h="3776981">
                          <a:moveTo>
                            <a:pt x="0" y="0"/>
                          </a:moveTo>
                          <a:lnTo>
                            <a:pt x="19685" y="0"/>
                          </a:lnTo>
                          <a:lnTo>
                            <a:pt x="19685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2" name="Freeform 11"/>
                    <p:cNvSpPr/>
                    <p:nvPr/>
                  </p:nvSpPr>
                  <p:spPr>
                    <a:xfrm>
                      <a:off x="4895088" y="3075051"/>
                      <a:ext cx="21718" cy="377799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7997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7996"/>
                          </a:lnTo>
                          <a:lnTo>
                            <a:pt x="0" y="377799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" name="Freeform 12"/>
                    <p:cNvSpPr/>
                    <p:nvPr/>
                  </p:nvSpPr>
                  <p:spPr>
                    <a:xfrm>
                      <a:off x="5083810" y="3074035"/>
                      <a:ext cx="20702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0702" h="3776981">
                          <a:moveTo>
                            <a:pt x="0" y="0"/>
                          </a:moveTo>
                          <a:lnTo>
                            <a:pt x="20701" y="0"/>
                          </a:lnTo>
                          <a:lnTo>
                            <a:pt x="20701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4" name="Freeform 13"/>
                    <p:cNvSpPr/>
                    <p:nvPr/>
                  </p:nvSpPr>
                  <p:spPr>
                    <a:xfrm>
                      <a:off x="5273548" y="3075686"/>
                      <a:ext cx="22734" cy="377609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6092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6091"/>
                          </a:lnTo>
                          <a:lnTo>
                            <a:pt x="0" y="377609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5" name="Freeform 14"/>
                    <p:cNvSpPr/>
                    <p:nvPr/>
                  </p:nvSpPr>
                  <p:spPr>
                    <a:xfrm>
                      <a:off x="5457571" y="3074035"/>
                      <a:ext cx="24385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385" h="3776981">
                          <a:moveTo>
                            <a:pt x="0" y="0"/>
                          </a:moveTo>
                          <a:lnTo>
                            <a:pt x="24384" y="0"/>
                          </a:lnTo>
                          <a:lnTo>
                            <a:pt x="24384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6" name="Freeform 15"/>
                    <p:cNvSpPr/>
                    <p:nvPr/>
                  </p:nvSpPr>
                  <p:spPr>
                    <a:xfrm>
                      <a:off x="5649468" y="3075051"/>
                      <a:ext cx="19686" cy="377418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19686" h="3774187">
                          <a:moveTo>
                            <a:pt x="0" y="0"/>
                          </a:moveTo>
                          <a:lnTo>
                            <a:pt x="19685" y="0"/>
                          </a:lnTo>
                          <a:lnTo>
                            <a:pt x="19685" y="3774186"/>
                          </a:lnTo>
                          <a:lnTo>
                            <a:pt x="0" y="377418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7" name="Freeform 16"/>
                    <p:cNvSpPr/>
                    <p:nvPr/>
                  </p:nvSpPr>
                  <p:spPr>
                    <a:xfrm>
                      <a:off x="5840095" y="3075051"/>
                      <a:ext cx="21590" cy="377520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590" h="3775203">
                          <a:moveTo>
                            <a:pt x="0" y="0"/>
                          </a:moveTo>
                          <a:lnTo>
                            <a:pt x="21589" y="0"/>
                          </a:lnTo>
                          <a:lnTo>
                            <a:pt x="21589" y="3775202"/>
                          </a:lnTo>
                          <a:lnTo>
                            <a:pt x="0" y="377520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8" name="Freeform 17"/>
                    <p:cNvSpPr/>
                    <p:nvPr/>
                  </p:nvSpPr>
                  <p:spPr>
                    <a:xfrm>
                      <a:off x="6028817" y="3075051"/>
                      <a:ext cx="20702" cy="3775965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0702" h="3775965">
                          <a:moveTo>
                            <a:pt x="0" y="0"/>
                          </a:moveTo>
                          <a:lnTo>
                            <a:pt x="20701" y="0"/>
                          </a:lnTo>
                          <a:lnTo>
                            <a:pt x="20701" y="3775964"/>
                          </a:lnTo>
                          <a:lnTo>
                            <a:pt x="0" y="3775964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9" name="Freeform 18"/>
                    <p:cNvSpPr/>
                    <p:nvPr/>
                  </p:nvSpPr>
                  <p:spPr>
                    <a:xfrm>
                      <a:off x="6218682" y="3075686"/>
                      <a:ext cx="22735" cy="377812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5" h="3778124">
                          <a:moveTo>
                            <a:pt x="0" y="0"/>
                          </a:moveTo>
                          <a:lnTo>
                            <a:pt x="22734" y="0"/>
                          </a:lnTo>
                          <a:lnTo>
                            <a:pt x="22734" y="3778123"/>
                          </a:lnTo>
                          <a:lnTo>
                            <a:pt x="0" y="377812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0" name="Freeform 19"/>
                    <p:cNvSpPr/>
                    <p:nvPr/>
                  </p:nvSpPr>
                  <p:spPr>
                    <a:xfrm>
                      <a:off x="6402705" y="3074035"/>
                      <a:ext cx="24512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512" h="3779013">
                          <a:moveTo>
                            <a:pt x="0" y="0"/>
                          </a:moveTo>
                          <a:lnTo>
                            <a:pt x="24511" y="0"/>
                          </a:lnTo>
                          <a:lnTo>
                            <a:pt x="24511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1" name="Freeform 20"/>
                    <p:cNvSpPr/>
                    <p:nvPr/>
                  </p:nvSpPr>
                  <p:spPr>
                    <a:xfrm>
                      <a:off x="6594348" y="3075051"/>
                      <a:ext cx="21718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1718" h="3776981">
                          <a:moveTo>
                            <a:pt x="0" y="0"/>
                          </a:moveTo>
                          <a:lnTo>
                            <a:pt x="21717" y="0"/>
                          </a:lnTo>
                          <a:lnTo>
                            <a:pt x="21717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" name="Freeform 21"/>
                    <p:cNvSpPr/>
                    <p:nvPr/>
                  </p:nvSpPr>
                  <p:spPr>
                    <a:xfrm>
                      <a:off x="6784848" y="3075686"/>
                      <a:ext cx="23496" cy="377812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3496" h="3778124">
                          <a:moveTo>
                            <a:pt x="0" y="0"/>
                          </a:moveTo>
                          <a:lnTo>
                            <a:pt x="23495" y="0"/>
                          </a:lnTo>
                          <a:lnTo>
                            <a:pt x="23495" y="3778123"/>
                          </a:lnTo>
                          <a:lnTo>
                            <a:pt x="0" y="377812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3" name="Freeform 22"/>
                    <p:cNvSpPr/>
                    <p:nvPr/>
                  </p:nvSpPr>
                  <p:spPr>
                    <a:xfrm>
                      <a:off x="6973697" y="3075051"/>
                      <a:ext cx="22734" cy="377698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2734" h="3776981">
                          <a:moveTo>
                            <a:pt x="0" y="0"/>
                          </a:moveTo>
                          <a:lnTo>
                            <a:pt x="22733" y="0"/>
                          </a:lnTo>
                          <a:lnTo>
                            <a:pt x="22733" y="3776980"/>
                          </a:lnTo>
                          <a:lnTo>
                            <a:pt x="0" y="377698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4" name="Freeform 23"/>
                    <p:cNvSpPr/>
                    <p:nvPr/>
                  </p:nvSpPr>
                  <p:spPr>
                    <a:xfrm>
                      <a:off x="7162419" y="3075051"/>
                      <a:ext cx="24639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4639" h="3779013">
                          <a:moveTo>
                            <a:pt x="0" y="0"/>
                          </a:moveTo>
                          <a:lnTo>
                            <a:pt x="24638" y="0"/>
                          </a:lnTo>
                          <a:lnTo>
                            <a:pt x="24638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5" name="Freeform 24"/>
                    <p:cNvSpPr/>
                    <p:nvPr/>
                  </p:nvSpPr>
                  <p:spPr>
                    <a:xfrm>
                      <a:off x="7347712" y="3075051"/>
                      <a:ext cx="26417" cy="37790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6417" h="3779013">
                          <a:moveTo>
                            <a:pt x="0" y="0"/>
                          </a:moveTo>
                          <a:lnTo>
                            <a:pt x="26416" y="0"/>
                          </a:lnTo>
                          <a:lnTo>
                            <a:pt x="26416" y="3779012"/>
                          </a:lnTo>
                          <a:lnTo>
                            <a:pt x="0" y="37790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6" name="Freeform 25"/>
                    <p:cNvSpPr/>
                    <p:nvPr/>
                  </p:nvSpPr>
                  <p:spPr>
                    <a:xfrm>
                      <a:off x="7533767" y="3072003"/>
                      <a:ext cx="27433" cy="3779775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27433" h="3779775">
                          <a:moveTo>
                            <a:pt x="0" y="0"/>
                          </a:moveTo>
                          <a:lnTo>
                            <a:pt x="27432" y="0"/>
                          </a:lnTo>
                          <a:lnTo>
                            <a:pt x="27432" y="3779774"/>
                          </a:lnTo>
                          <a:lnTo>
                            <a:pt x="0" y="3779774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7" name="Freeform 26"/>
                    <p:cNvSpPr/>
                    <p:nvPr/>
                  </p:nvSpPr>
                  <p:spPr>
                    <a:xfrm>
                      <a:off x="3770630" y="3443986"/>
                      <a:ext cx="3777108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7108" h="19686">
                          <a:moveTo>
                            <a:pt x="0" y="0"/>
                          </a:moveTo>
                          <a:lnTo>
                            <a:pt x="3777107" y="0"/>
                          </a:lnTo>
                          <a:lnTo>
                            <a:pt x="3777107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8" name="Freeform 27"/>
                    <p:cNvSpPr/>
                    <p:nvPr/>
                  </p:nvSpPr>
                  <p:spPr>
                    <a:xfrm>
                      <a:off x="3771519" y="3632200"/>
                      <a:ext cx="3782950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2950" h="19686">
                          <a:moveTo>
                            <a:pt x="0" y="0"/>
                          </a:moveTo>
                          <a:lnTo>
                            <a:pt x="3782949" y="0"/>
                          </a:lnTo>
                          <a:lnTo>
                            <a:pt x="3782949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9" name="Freeform 28"/>
                    <p:cNvSpPr/>
                    <p:nvPr/>
                  </p:nvSpPr>
                  <p:spPr>
                    <a:xfrm>
                      <a:off x="3769741" y="3816985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0" name="Freeform 29"/>
                    <p:cNvSpPr/>
                    <p:nvPr/>
                  </p:nvSpPr>
                  <p:spPr>
                    <a:xfrm>
                      <a:off x="3773551" y="4765167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1" name="Freeform 30"/>
                    <p:cNvSpPr/>
                    <p:nvPr/>
                  </p:nvSpPr>
                  <p:spPr>
                    <a:xfrm>
                      <a:off x="3771519" y="4577334"/>
                      <a:ext cx="3783712" cy="20575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575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574"/>
                          </a:lnTo>
                          <a:lnTo>
                            <a:pt x="0" y="20574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2" name="Freeform 31"/>
                    <p:cNvSpPr/>
                    <p:nvPr/>
                  </p:nvSpPr>
                  <p:spPr>
                    <a:xfrm>
                      <a:off x="3771519" y="4387469"/>
                      <a:ext cx="3777108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7108" h="20702">
                          <a:moveTo>
                            <a:pt x="0" y="0"/>
                          </a:moveTo>
                          <a:lnTo>
                            <a:pt x="3777107" y="0"/>
                          </a:lnTo>
                          <a:lnTo>
                            <a:pt x="3777107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3" name="Freeform 32"/>
                    <p:cNvSpPr/>
                    <p:nvPr/>
                  </p:nvSpPr>
                  <p:spPr>
                    <a:xfrm>
                      <a:off x="3773551" y="4197731"/>
                      <a:ext cx="3782950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2950" h="19686">
                          <a:moveTo>
                            <a:pt x="0" y="0"/>
                          </a:moveTo>
                          <a:lnTo>
                            <a:pt x="3782949" y="0"/>
                          </a:lnTo>
                          <a:lnTo>
                            <a:pt x="3782949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4" name="Freeform 33"/>
                    <p:cNvSpPr/>
                    <p:nvPr/>
                  </p:nvSpPr>
                  <p:spPr>
                    <a:xfrm>
                      <a:off x="3772662" y="4009644"/>
                      <a:ext cx="3772282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2282" h="19686">
                          <a:moveTo>
                            <a:pt x="0" y="0"/>
                          </a:moveTo>
                          <a:lnTo>
                            <a:pt x="3772281" y="0"/>
                          </a:lnTo>
                          <a:lnTo>
                            <a:pt x="3772281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5" name="Freeform 34"/>
                    <p:cNvSpPr/>
                    <p:nvPr/>
                  </p:nvSpPr>
                  <p:spPr>
                    <a:xfrm>
                      <a:off x="3770630" y="4951984"/>
                      <a:ext cx="3776092" cy="19813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6092" h="19813">
                          <a:moveTo>
                            <a:pt x="0" y="0"/>
                          </a:moveTo>
                          <a:lnTo>
                            <a:pt x="3776091" y="0"/>
                          </a:lnTo>
                          <a:lnTo>
                            <a:pt x="3776091" y="19812"/>
                          </a:lnTo>
                          <a:lnTo>
                            <a:pt x="0" y="19812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6" name="Freeform 35"/>
                    <p:cNvSpPr/>
                    <p:nvPr/>
                  </p:nvSpPr>
                  <p:spPr>
                    <a:xfrm>
                      <a:off x="3769741" y="5141976"/>
                      <a:ext cx="3783077" cy="19686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077" h="19686">
                          <a:moveTo>
                            <a:pt x="0" y="0"/>
                          </a:moveTo>
                          <a:lnTo>
                            <a:pt x="3783076" y="0"/>
                          </a:lnTo>
                          <a:lnTo>
                            <a:pt x="3783076" y="19685"/>
                          </a:lnTo>
                          <a:lnTo>
                            <a:pt x="0" y="19685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7" name="Freeform 36"/>
                    <p:cNvSpPr/>
                    <p:nvPr/>
                  </p:nvSpPr>
                  <p:spPr>
                    <a:xfrm>
                      <a:off x="3768725" y="5331714"/>
                      <a:ext cx="3780918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0918" h="20702">
                          <a:moveTo>
                            <a:pt x="0" y="0"/>
                          </a:moveTo>
                          <a:lnTo>
                            <a:pt x="3780917" y="0"/>
                          </a:lnTo>
                          <a:lnTo>
                            <a:pt x="3780917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8" name="Freeform 37"/>
                    <p:cNvSpPr/>
                    <p:nvPr/>
                  </p:nvSpPr>
                  <p:spPr>
                    <a:xfrm>
                      <a:off x="3769741" y="5519674"/>
                      <a:ext cx="3783712" cy="20702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702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701"/>
                          </a:lnTo>
                          <a:lnTo>
                            <a:pt x="0" y="20701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39" name="Freeform 38"/>
                    <p:cNvSpPr/>
                    <p:nvPr/>
                  </p:nvSpPr>
                  <p:spPr>
                    <a:xfrm>
                      <a:off x="3768725" y="5704713"/>
                      <a:ext cx="3783585" cy="20828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585" h="20828">
                          <a:moveTo>
                            <a:pt x="0" y="0"/>
                          </a:moveTo>
                          <a:lnTo>
                            <a:pt x="3783584" y="0"/>
                          </a:lnTo>
                          <a:lnTo>
                            <a:pt x="3783584" y="20827"/>
                          </a:lnTo>
                          <a:lnTo>
                            <a:pt x="0" y="20827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0" name="Freeform 39"/>
                    <p:cNvSpPr/>
                    <p:nvPr/>
                  </p:nvSpPr>
                  <p:spPr>
                    <a:xfrm>
                      <a:off x="3771519" y="6648831"/>
                      <a:ext cx="3783712" cy="22861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2861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2860"/>
                          </a:lnTo>
                          <a:lnTo>
                            <a:pt x="0" y="22860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1" name="Freeform 40"/>
                    <p:cNvSpPr/>
                    <p:nvPr/>
                  </p:nvSpPr>
                  <p:spPr>
                    <a:xfrm>
                      <a:off x="3771519" y="6463792"/>
                      <a:ext cx="3784728" cy="2260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4728" h="22607">
                          <a:moveTo>
                            <a:pt x="0" y="0"/>
                          </a:moveTo>
                          <a:lnTo>
                            <a:pt x="3784727" y="0"/>
                          </a:lnTo>
                          <a:lnTo>
                            <a:pt x="3784727" y="22606"/>
                          </a:lnTo>
                          <a:lnTo>
                            <a:pt x="0" y="2260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2" name="Freeform 41"/>
                    <p:cNvSpPr/>
                    <p:nvPr/>
                  </p:nvSpPr>
                  <p:spPr>
                    <a:xfrm>
                      <a:off x="3768725" y="6274815"/>
                      <a:ext cx="3783077" cy="20957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077" h="20957">
                          <a:moveTo>
                            <a:pt x="0" y="0"/>
                          </a:moveTo>
                          <a:lnTo>
                            <a:pt x="3783076" y="0"/>
                          </a:lnTo>
                          <a:lnTo>
                            <a:pt x="3783076" y="20956"/>
                          </a:lnTo>
                          <a:lnTo>
                            <a:pt x="0" y="20956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3" name="Freeform 42"/>
                    <p:cNvSpPr/>
                    <p:nvPr/>
                  </p:nvSpPr>
                  <p:spPr>
                    <a:xfrm>
                      <a:off x="3769741" y="6085205"/>
                      <a:ext cx="3783712" cy="20829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83712" h="20829">
                          <a:moveTo>
                            <a:pt x="0" y="0"/>
                          </a:moveTo>
                          <a:lnTo>
                            <a:pt x="3783711" y="0"/>
                          </a:lnTo>
                          <a:lnTo>
                            <a:pt x="3783711" y="20828"/>
                          </a:lnTo>
                          <a:lnTo>
                            <a:pt x="0" y="20828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4" name="Freeform 43"/>
                    <p:cNvSpPr/>
                    <p:nvPr/>
                  </p:nvSpPr>
                  <p:spPr>
                    <a:xfrm>
                      <a:off x="3769741" y="5897372"/>
                      <a:ext cx="3778886" cy="20829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778886" h="20829">
                          <a:moveTo>
                            <a:pt x="0" y="0"/>
                          </a:moveTo>
                          <a:lnTo>
                            <a:pt x="3778885" y="0"/>
                          </a:lnTo>
                          <a:lnTo>
                            <a:pt x="3778885" y="20828"/>
                          </a:lnTo>
                          <a:lnTo>
                            <a:pt x="0" y="20828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5" name="Freeform 44"/>
                    <p:cNvSpPr/>
                    <p:nvPr/>
                  </p:nvSpPr>
                  <p:spPr>
                    <a:xfrm>
                      <a:off x="3759327" y="6840474"/>
                      <a:ext cx="3801746" cy="22734"/>
                    </a:xfrm>
                    <a:custGeom>
                      <a:avLst/>
                      <a:gdLst/>
                      <a:ahLst/>
                      <a:cxnLst/>
                      <a:rect l="0" t="0" r="0" b="0"/>
                      <a:pathLst>
                        <a:path w="3801746" h="22734">
                          <a:moveTo>
                            <a:pt x="0" y="0"/>
                          </a:moveTo>
                          <a:lnTo>
                            <a:pt x="3801745" y="0"/>
                          </a:lnTo>
                          <a:lnTo>
                            <a:pt x="3801745" y="22733"/>
                          </a:lnTo>
                          <a:lnTo>
                            <a:pt x="0" y="22733"/>
                          </a:lnTo>
                          <a:close/>
                        </a:path>
                      </a:pathLst>
                    </a:custGeom>
                    <a:solidFill>
                      <a:srgbClr val="8C8CFF">
                        <a:alpha val="50980"/>
                      </a:srgbClr>
                    </a:solidFill>
                    <a:ln w="0" cap="flat" cmpd="sng" algn="ctr">
                      <a:solidFill>
                        <a:srgbClr val="8C8CFF">
                          <a:alpha val="5098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cxnSp>
                <p:nvCxnSpPr>
                  <p:cNvPr id="47" name="Straight Connector 46"/>
                  <p:cNvCxnSpPr/>
                  <p:nvPr/>
                </p:nvCxnSpPr>
                <p:spPr>
                  <a:xfrm flipV="1">
                    <a:off x="3758311" y="2805811"/>
                    <a:ext cx="0" cy="4038727"/>
                  </a:xfrm>
                  <a:prstGeom prst="line">
                    <a:avLst/>
                  </a:prstGeom>
                  <a:ln w="38100" cap="flat" cmpd="sng" algn="ctr">
                    <a:solidFill>
                      <a:srgbClr val="000000"/>
                    </a:solidFill>
                    <a:prstDash val="solid"/>
                    <a:round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/>
                  <p:nvPr/>
                </p:nvCxnSpPr>
                <p:spPr>
                  <a:xfrm>
                    <a:off x="3759962" y="6849110"/>
                    <a:ext cx="4059809" cy="0"/>
                  </a:xfrm>
                  <a:prstGeom prst="line">
                    <a:avLst/>
                  </a:prstGeom>
                  <a:ln w="38100" cap="flat" cmpd="sng" algn="ctr">
                    <a:solidFill>
                      <a:srgbClr val="000000"/>
                    </a:solidFill>
                    <a:prstDash val="solid"/>
                    <a:round/>
                    <a:headEnd type="none" w="med" len="sm"/>
                    <a:tailEnd type="triangle" w="med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0" name="TextBox 49"/>
                <p:cNvSpPr txBox="1"/>
                <p:nvPr/>
              </p:nvSpPr>
              <p:spPr>
                <a:xfrm>
                  <a:off x="3238500" y="29210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100</a:t>
                  </a:r>
                </a:p>
              </p:txBody>
            </p:sp>
            <p:sp>
              <p:nvSpPr>
                <p:cNvPr id="51" name="TextBox 50"/>
                <p:cNvSpPr txBox="1"/>
                <p:nvPr/>
              </p:nvSpPr>
              <p:spPr>
                <a:xfrm>
                  <a:off x="3314700" y="5575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30</a:t>
                  </a:r>
                </a:p>
              </p:txBody>
            </p:sp>
            <p:sp>
              <p:nvSpPr>
                <p:cNvPr id="52" name="TextBox 51"/>
                <p:cNvSpPr txBox="1"/>
                <p:nvPr/>
              </p:nvSpPr>
              <p:spPr>
                <a:xfrm>
                  <a:off x="3314700" y="5956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20</a:t>
                  </a:r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314700" y="6337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</a:t>
                  </a:r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3390900" y="67818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0</a:t>
                  </a:r>
                </a:p>
              </p:txBody>
            </p:sp>
            <p:sp>
              <p:nvSpPr>
                <p:cNvPr id="55" name="TextBox 54"/>
                <p:cNvSpPr txBox="1"/>
                <p:nvPr/>
              </p:nvSpPr>
              <p:spPr>
                <a:xfrm>
                  <a:off x="3302000" y="44450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60</a:t>
                  </a:r>
                </a:p>
              </p:txBody>
            </p:sp>
            <p:sp>
              <p:nvSpPr>
                <p:cNvPr id="56" name="TextBox 55"/>
                <p:cNvSpPr txBox="1"/>
                <p:nvPr/>
              </p:nvSpPr>
              <p:spPr>
                <a:xfrm>
                  <a:off x="3302000" y="48260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50</a:t>
                  </a:r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302000" y="52070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40</a:t>
                  </a:r>
                </a:p>
              </p:txBody>
            </p:sp>
            <p:sp>
              <p:nvSpPr>
                <p:cNvPr id="58" name="TextBox 57"/>
                <p:cNvSpPr txBox="1"/>
                <p:nvPr/>
              </p:nvSpPr>
              <p:spPr>
                <a:xfrm>
                  <a:off x="3302000" y="33020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90</a:t>
                  </a:r>
                </a:p>
              </p:txBody>
            </p:sp>
            <p:sp>
              <p:nvSpPr>
                <p:cNvPr id="59" name="TextBox 58"/>
                <p:cNvSpPr txBox="1"/>
                <p:nvPr/>
              </p:nvSpPr>
              <p:spPr>
                <a:xfrm>
                  <a:off x="3302000" y="36830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80</a:t>
                  </a:r>
                </a:p>
              </p:txBody>
            </p:sp>
            <p:sp>
              <p:nvSpPr>
                <p:cNvPr id="60" name="TextBox 59"/>
                <p:cNvSpPr txBox="1"/>
                <p:nvPr/>
              </p:nvSpPr>
              <p:spPr>
                <a:xfrm>
                  <a:off x="3302000" y="40640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70</a:t>
                  </a:r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7289800" y="6845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100</a:t>
                  </a:r>
                </a:p>
              </p:txBody>
            </p:sp>
            <p:sp>
              <p:nvSpPr>
                <p:cNvPr id="62" name="TextBox 61"/>
                <p:cNvSpPr txBox="1"/>
                <p:nvPr/>
              </p:nvSpPr>
              <p:spPr>
                <a:xfrm>
                  <a:off x="4622800" y="6845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30</a:t>
                  </a:r>
                </a:p>
              </p:txBody>
            </p:sp>
            <p:sp>
              <p:nvSpPr>
                <p:cNvPr id="63" name="TextBox 62"/>
                <p:cNvSpPr txBox="1"/>
                <p:nvPr/>
              </p:nvSpPr>
              <p:spPr>
                <a:xfrm>
                  <a:off x="4241800" y="6845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20</a:t>
                  </a:r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3860800" y="6845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10</a:t>
                  </a:r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5765800" y="6845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60</a:t>
                  </a:r>
                </a:p>
              </p:txBody>
            </p:sp>
            <p:sp>
              <p:nvSpPr>
                <p:cNvPr id="66" name="TextBox 65"/>
                <p:cNvSpPr txBox="1"/>
                <p:nvPr/>
              </p:nvSpPr>
              <p:spPr>
                <a:xfrm>
                  <a:off x="5384800" y="6845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50</a:t>
                  </a:r>
                </a:p>
              </p:txBody>
            </p:sp>
            <p:sp>
              <p:nvSpPr>
                <p:cNvPr id="67" name="TextBox 66"/>
                <p:cNvSpPr txBox="1"/>
                <p:nvPr/>
              </p:nvSpPr>
              <p:spPr>
                <a:xfrm>
                  <a:off x="5003800" y="68326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40</a:t>
                  </a:r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>
                  <a:off x="6908800" y="6845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90</a:t>
                  </a:r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6527800" y="6845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80</a:t>
                  </a:r>
                </a:p>
              </p:txBody>
            </p:sp>
            <p:sp>
              <p:nvSpPr>
                <p:cNvPr id="70" name="TextBox 69"/>
                <p:cNvSpPr txBox="1"/>
                <p:nvPr/>
              </p:nvSpPr>
              <p:spPr>
                <a:xfrm>
                  <a:off x="6146800" y="6845300"/>
                  <a:ext cx="584200" cy="276999"/>
                </a:xfrm>
                <a:prstGeom prst="rect">
                  <a:avLst/>
                </a:prstGeom>
                <a:noFill/>
              </p:spPr>
              <p:txBody>
                <a:bodyPr vert="horz" rtlCol="0">
                  <a:spAutoFit/>
                </a:bodyPr>
                <a:lstStyle/>
                <a:p>
                  <a:pPr algn="ctr"/>
                  <a:r>
                    <a:rPr lang="en-GB" sz="1200">
                      <a:solidFill>
                        <a:srgbClr val="000000"/>
                      </a:solidFill>
                      <a:latin typeface="Trebuchet MS - 16"/>
                    </a:rPr>
                    <a:t>70</a:t>
                  </a:r>
                </a:p>
              </p:txBody>
            </p:sp>
          </p:grpSp>
          <p:sp>
            <p:nvSpPr>
              <p:cNvPr id="72" name="TextBox 71"/>
              <p:cNvSpPr txBox="1"/>
              <p:nvPr/>
            </p:nvSpPr>
            <p:spPr>
              <a:xfrm>
                <a:off x="5067300" y="7099300"/>
                <a:ext cx="1473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Maths mark</a:t>
                </a: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 rot="16200000">
                <a:off x="2540000" y="4635500"/>
                <a:ext cx="1473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Science mark</a:t>
                </a:r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6424168" y="4188714"/>
              <a:ext cx="264669" cy="162053"/>
              <a:chOff x="6424168" y="4188714"/>
              <a:chExt cx="264669" cy="162053"/>
            </a:xfrm>
          </p:grpSpPr>
          <p:sp>
            <p:nvSpPr>
              <p:cNvPr id="75" name="Freeform 74"/>
              <p:cNvSpPr/>
              <p:nvPr/>
            </p:nvSpPr>
            <p:spPr>
              <a:xfrm>
                <a:off x="6424168" y="41887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6" name="Freeform 75"/>
              <p:cNvSpPr/>
              <p:nvPr/>
            </p:nvSpPr>
            <p:spPr>
              <a:xfrm>
                <a:off x="6424168" y="41887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5585968" y="5065014"/>
              <a:ext cx="264669" cy="162053"/>
              <a:chOff x="5585968" y="5065014"/>
              <a:chExt cx="264669" cy="162053"/>
            </a:xfrm>
          </p:grpSpPr>
          <p:sp>
            <p:nvSpPr>
              <p:cNvPr id="78" name="Freeform 77"/>
              <p:cNvSpPr/>
              <p:nvPr/>
            </p:nvSpPr>
            <p:spPr>
              <a:xfrm>
                <a:off x="5585968" y="50650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9" name="Freeform 78"/>
              <p:cNvSpPr/>
              <p:nvPr/>
            </p:nvSpPr>
            <p:spPr>
              <a:xfrm>
                <a:off x="5585968" y="50650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4544568" y="5433314"/>
              <a:ext cx="264669" cy="162052"/>
              <a:chOff x="4544568" y="5433314"/>
              <a:chExt cx="264669" cy="162052"/>
            </a:xfrm>
          </p:grpSpPr>
          <p:sp>
            <p:nvSpPr>
              <p:cNvPr id="81" name="Freeform 80"/>
              <p:cNvSpPr/>
              <p:nvPr/>
            </p:nvSpPr>
            <p:spPr>
              <a:xfrm>
                <a:off x="4544568" y="5433314"/>
                <a:ext cx="264669" cy="162052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2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4"/>
                    </a:lnTo>
                    <a:lnTo>
                      <a:pt x="244094" y="162051"/>
                    </a:lnTo>
                    <a:lnTo>
                      <a:pt x="132461" y="93853"/>
                    </a:lnTo>
                    <a:lnTo>
                      <a:pt x="21082" y="162051"/>
                    </a:lnTo>
                    <a:lnTo>
                      <a:pt x="0" y="149224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Freeform 81"/>
              <p:cNvSpPr/>
              <p:nvPr/>
            </p:nvSpPr>
            <p:spPr>
              <a:xfrm>
                <a:off x="4544568" y="5433314"/>
                <a:ext cx="264669" cy="162052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2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4"/>
                    </a:lnTo>
                    <a:lnTo>
                      <a:pt x="244094" y="162051"/>
                    </a:lnTo>
                    <a:lnTo>
                      <a:pt x="132461" y="93853"/>
                    </a:lnTo>
                    <a:lnTo>
                      <a:pt x="21082" y="162051"/>
                    </a:lnTo>
                    <a:lnTo>
                      <a:pt x="0" y="149224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>
              <a:off x="4963668" y="5547614"/>
              <a:ext cx="264669" cy="162052"/>
              <a:chOff x="4963668" y="5547614"/>
              <a:chExt cx="264669" cy="162052"/>
            </a:xfrm>
          </p:grpSpPr>
          <p:sp>
            <p:nvSpPr>
              <p:cNvPr id="84" name="Freeform 83"/>
              <p:cNvSpPr/>
              <p:nvPr/>
            </p:nvSpPr>
            <p:spPr>
              <a:xfrm>
                <a:off x="4963668" y="5547614"/>
                <a:ext cx="264669" cy="162052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2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4"/>
                    </a:lnTo>
                    <a:lnTo>
                      <a:pt x="244094" y="162051"/>
                    </a:lnTo>
                    <a:lnTo>
                      <a:pt x="132461" y="93853"/>
                    </a:lnTo>
                    <a:lnTo>
                      <a:pt x="21082" y="162051"/>
                    </a:lnTo>
                    <a:lnTo>
                      <a:pt x="0" y="149224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Freeform 84"/>
              <p:cNvSpPr/>
              <p:nvPr/>
            </p:nvSpPr>
            <p:spPr>
              <a:xfrm>
                <a:off x="4963668" y="5547614"/>
                <a:ext cx="264669" cy="162052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2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4"/>
                    </a:lnTo>
                    <a:lnTo>
                      <a:pt x="244094" y="162051"/>
                    </a:lnTo>
                    <a:lnTo>
                      <a:pt x="132461" y="93853"/>
                    </a:lnTo>
                    <a:lnTo>
                      <a:pt x="21082" y="162051"/>
                    </a:lnTo>
                    <a:lnTo>
                      <a:pt x="0" y="149224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5763768" y="4404614"/>
              <a:ext cx="264669" cy="162053"/>
              <a:chOff x="5763768" y="4404614"/>
              <a:chExt cx="264669" cy="162053"/>
            </a:xfrm>
          </p:grpSpPr>
          <p:sp>
            <p:nvSpPr>
              <p:cNvPr id="87" name="Freeform 86"/>
              <p:cNvSpPr/>
              <p:nvPr/>
            </p:nvSpPr>
            <p:spPr>
              <a:xfrm>
                <a:off x="5763768" y="44046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8" name="Freeform 87"/>
              <p:cNvSpPr/>
              <p:nvPr/>
            </p:nvSpPr>
            <p:spPr>
              <a:xfrm>
                <a:off x="5763768" y="44046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6017768" y="4188714"/>
              <a:ext cx="264669" cy="162053"/>
              <a:chOff x="6017768" y="4188714"/>
              <a:chExt cx="264669" cy="162053"/>
            </a:xfrm>
          </p:grpSpPr>
          <p:sp>
            <p:nvSpPr>
              <p:cNvPr id="90" name="Freeform 89"/>
              <p:cNvSpPr/>
              <p:nvPr/>
            </p:nvSpPr>
            <p:spPr>
              <a:xfrm>
                <a:off x="6017768" y="41887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Freeform 90"/>
              <p:cNvSpPr/>
              <p:nvPr/>
            </p:nvSpPr>
            <p:spPr>
              <a:xfrm>
                <a:off x="6017768" y="41887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>
              <a:off x="6170168" y="3998214"/>
              <a:ext cx="264669" cy="162053"/>
              <a:chOff x="6170168" y="3998214"/>
              <a:chExt cx="264669" cy="162053"/>
            </a:xfrm>
          </p:grpSpPr>
          <p:sp>
            <p:nvSpPr>
              <p:cNvPr id="93" name="Freeform 92"/>
              <p:cNvSpPr/>
              <p:nvPr/>
            </p:nvSpPr>
            <p:spPr>
              <a:xfrm>
                <a:off x="6170168" y="39982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4" name="Freeform 93"/>
              <p:cNvSpPr/>
              <p:nvPr/>
            </p:nvSpPr>
            <p:spPr>
              <a:xfrm>
                <a:off x="6170168" y="39982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8" name="Group 97"/>
            <p:cNvGrpSpPr/>
            <p:nvPr/>
          </p:nvGrpSpPr>
          <p:grpSpPr>
            <a:xfrm>
              <a:off x="7211568" y="3452114"/>
              <a:ext cx="264669" cy="162053"/>
              <a:chOff x="7211568" y="3452114"/>
              <a:chExt cx="264669" cy="162053"/>
            </a:xfrm>
          </p:grpSpPr>
          <p:sp>
            <p:nvSpPr>
              <p:cNvPr id="96" name="Freeform 95"/>
              <p:cNvSpPr/>
              <p:nvPr/>
            </p:nvSpPr>
            <p:spPr>
              <a:xfrm>
                <a:off x="7211568" y="34521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7" name="Freeform 96"/>
              <p:cNvSpPr/>
              <p:nvPr/>
            </p:nvSpPr>
            <p:spPr>
              <a:xfrm>
                <a:off x="7211568" y="345211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00" name="TextBox 99"/>
          <p:cNvSpPr txBox="1"/>
          <p:nvPr/>
        </p:nvSpPr>
        <p:spPr>
          <a:xfrm>
            <a:off x="254000" y="2794000"/>
            <a:ext cx="2912085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r"/>
            <a:r>
              <a:rPr lang="en-GB">
                <a:solidFill>
                  <a:srgbClr val="0000FF"/>
                </a:solidFill>
                <a:latin typeface="Trebuchet MS - 24"/>
              </a:rPr>
              <a:t>What yours should look like:</a:t>
            </a:r>
          </a:p>
        </p:txBody>
      </p:sp>
    </p:spTree>
    <p:extLst>
      <p:ext uri="{BB962C8B-B14F-4D97-AF65-F5344CB8AC3E}">
        <p14:creationId xmlns:p14="http://schemas.microsoft.com/office/powerpoint/2010/main" val="276516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2900" y="203200"/>
            <a:ext cx="9703343" cy="5078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sz="2700" b="1">
                <a:solidFill>
                  <a:srgbClr val="000000"/>
                </a:solidFill>
                <a:latin typeface="Trebuchet MS - 36"/>
              </a:rPr>
              <a:t>Plot these sets of data on scatter graphs: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690255"/>
              </p:ext>
            </p:extLst>
          </p:nvPr>
        </p:nvGraphicFramePr>
        <p:xfrm>
          <a:off x="574151" y="1905000"/>
          <a:ext cx="8845275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78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50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2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8342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350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Day of the week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M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T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W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T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F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Sales of scarves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56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39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Temperature (oC)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9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19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446173"/>
              </p:ext>
            </p:extLst>
          </p:nvPr>
        </p:nvGraphicFramePr>
        <p:xfrm>
          <a:off x="284733" y="4876800"/>
          <a:ext cx="9570466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6350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Journey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Distance (km)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140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237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180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20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93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104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Petrol used (l)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12.5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25.3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16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3.5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8.9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9.5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4.1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5600" y="952500"/>
            <a:ext cx="9325293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The data below shows the number of scarves sold by a shop in a week and the temperature that day: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6400" y="3987800"/>
            <a:ext cx="9325293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The data below shows the amount of petrol used by a car and the distance driven on eight different journeys:</a:t>
            </a:r>
          </a:p>
        </p:txBody>
      </p:sp>
    </p:spTree>
    <p:extLst>
      <p:ext uri="{BB962C8B-B14F-4D97-AF65-F5344CB8AC3E}">
        <p14:creationId xmlns:p14="http://schemas.microsoft.com/office/powerpoint/2010/main" val="3366738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2900" y="203200"/>
            <a:ext cx="9753526" cy="5078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sz="2700" b="1">
                <a:solidFill>
                  <a:srgbClr val="000000"/>
                </a:solidFill>
                <a:latin typeface="Trebuchet MS - 36"/>
              </a:rPr>
              <a:t>How your scatter graph should look: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872161"/>
              </p:ext>
            </p:extLst>
          </p:nvPr>
        </p:nvGraphicFramePr>
        <p:xfrm>
          <a:off x="1272667" y="876301"/>
          <a:ext cx="7799576" cy="2196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53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9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80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39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39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38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389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9084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50603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Day of the week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M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T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W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T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F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0603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Sales of scarves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56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39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Temperature (oC)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9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19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200" b="0" i="0" u="none" baseline="0">
                          <a:solidFill>
                            <a:srgbClr val="000000"/>
                          </a:solidFill>
                          <a:latin typeface="Trebuchet MS - 22"/>
                        </a:rPr>
                        <a:t>20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" name="Group 88"/>
          <p:cNvGrpSpPr/>
          <p:nvPr/>
        </p:nvGrpSpPr>
        <p:grpSpPr>
          <a:xfrm>
            <a:off x="2479336" y="2748661"/>
            <a:ext cx="4683464" cy="4576838"/>
            <a:chOff x="2479336" y="2748661"/>
            <a:chExt cx="4683464" cy="4576838"/>
          </a:xfrm>
        </p:grpSpPr>
        <p:grpSp>
          <p:nvGrpSpPr>
            <p:cNvPr id="67" name="Group 66"/>
            <p:cNvGrpSpPr/>
            <p:nvPr/>
          </p:nvGrpSpPr>
          <p:grpSpPr>
            <a:xfrm>
              <a:off x="2479336" y="2748661"/>
              <a:ext cx="4683464" cy="4576838"/>
              <a:chOff x="2479336" y="2748661"/>
              <a:chExt cx="4683464" cy="4576838"/>
            </a:xfrm>
          </p:grpSpPr>
          <p:grpSp>
            <p:nvGrpSpPr>
              <p:cNvPr id="49" name="Group 48"/>
              <p:cNvGrpSpPr/>
              <p:nvPr/>
            </p:nvGrpSpPr>
            <p:grpSpPr>
              <a:xfrm>
                <a:off x="3047111" y="2748661"/>
                <a:ext cx="4061460" cy="4057396"/>
                <a:chOff x="3047111" y="2748661"/>
                <a:chExt cx="4061460" cy="4057396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3048127" y="3007360"/>
                  <a:ext cx="3801873" cy="3798697"/>
                  <a:chOff x="3048127" y="3007360"/>
                  <a:chExt cx="3801873" cy="3798697"/>
                </a:xfrm>
              </p:grpSpPr>
              <p:sp>
                <p:nvSpPr>
                  <p:cNvPr id="4" name="Freeform 3"/>
                  <p:cNvSpPr/>
                  <p:nvPr/>
                </p:nvSpPr>
                <p:spPr>
                  <a:xfrm>
                    <a:off x="3048127" y="3015869"/>
                    <a:ext cx="18924" cy="377698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924" h="3776980">
                        <a:moveTo>
                          <a:pt x="0" y="0"/>
                        </a:moveTo>
                        <a:lnTo>
                          <a:pt x="18923" y="0"/>
                        </a:lnTo>
                        <a:lnTo>
                          <a:pt x="18923" y="3776979"/>
                        </a:lnTo>
                        <a:lnTo>
                          <a:pt x="0" y="3776979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" name="Freeform 4"/>
                  <p:cNvSpPr/>
                  <p:nvPr/>
                </p:nvSpPr>
                <p:spPr>
                  <a:xfrm>
                    <a:off x="3048127" y="3007360"/>
                    <a:ext cx="3800603" cy="1892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800603" h="18924">
                        <a:moveTo>
                          <a:pt x="0" y="0"/>
                        </a:moveTo>
                        <a:lnTo>
                          <a:pt x="3800602" y="0"/>
                        </a:lnTo>
                        <a:lnTo>
                          <a:pt x="3800602" y="18923"/>
                        </a:lnTo>
                        <a:lnTo>
                          <a:pt x="0" y="1892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" name="Freeform 5"/>
                  <p:cNvSpPr/>
                  <p:nvPr/>
                </p:nvSpPr>
                <p:spPr>
                  <a:xfrm>
                    <a:off x="3061462" y="3197225"/>
                    <a:ext cx="3780791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0791" h="19686">
                        <a:moveTo>
                          <a:pt x="0" y="0"/>
                        </a:moveTo>
                        <a:lnTo>
                          <a:pt x="3780790" y="0"/>
                        </a:lnTo>
                        <a:lnTo>
                          <a:pt x="3780790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7" name="Freeform 6"/>
                  <p:cNvSpPr/>
                  <p:nvPr/>
                </p:nvSpPr>
                <p:spPr>
                  <a:xfrm>
                    <a:off x="3238881" y="3016885"/>
                    <a:ext cx="19813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813" h="3776981">
                        <a:moveTo>
                          <a:pt x="0" y="0"/>
                        </a:moveTo>
                        <a:lnTo>
                          <a:pt x="19812" y="0"/>
                        </a:lnTo>
                        <a:lnTo>
                          <a:pt x="19812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8" name="Freeform 7"/>
                  <p:cNvSpPr/>
                  <p:nvPr/>
                </p:nvSpPr>
                <p:spPr>
                  <a:xfrm>
                    <a:off x="3426714" y="3015869"/>
                    <a:ext cx="19813" cy="377698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813" h="3776980">
                        <a:moveTo>
                          <a:pt x="0" y="0"/>
                        </a:moveTo>
                        <a:lnTo>
                          <a:pt x="19812" y="0"/>
                        </a:lnTo>
                        <a:lnTo>
                          <a:pt x="19812" y="3776979"/>
                        </a:lnTo>
                        <a:lnTo>
                          <a:pt x="0" y="3776979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" name="Freeform 8"/>
                  <p:cNvSpPr/>
                  <p:nvPr/>
                </p:nvSpPr>
                <p:spPr>
                  <a:xfrm>
                    <a:off x="3617341" y="3016885"/>
                    <a:ext cx="21718" cy="377799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7997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7996"/>
                        </a:lnTo>
                        <a:lnTo>
                          <a:pt x="0" y="377799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0" name="Freeform 9"/>
                  <p:cNvSpPr/>
                  <p:nvPr/>
                </p:nvSpPr>
                <p:spPr>
                  <a:xfrm>
                    <a:off x="3802380" y="3015869"/>
                    <a:ext cx="22734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9013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1" name="Freeform 10"/>
                  <p:cNvSpPr/>
                  <p:nvPr/>
                </p:nvSpPr>
                <p:spPr>
                  <a:xfrm>
                    <a:off x="3993134" y="3016885"/>
                    <a:ext cx="19686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686" h="3776981">
                        <a:moveTo>
                          <a:pt x="0" y="0"/>
                        </a:moveTo>
                        <a:lnTo>
                          <a:pt x="19685" y="0"/>
                        </a:lnTo>
                        <a:lnTo>
                          <a:pt x="19685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2" name="Freeform 11"/>
                  <p:cNvSpPr/>
                  <p:nvPr/>
                </p:nvSpPr>
                <p:spPr>
                  <a:xfrm>
                    <a:off x="4183888" y="3017901"/>
                    <a:ext cx="21718" cy="377799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7996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7995"/>
                        </a:lnTo>
                        <a:lnTo>
                          <a:pt x="0" y="377799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3" name="Freeform 12"/>
                  <p:cNvSpPr/>
                  <p:nvPr/>
                </p:nvSpPr>
                <p:spPr>
                  <a:xfrm>
                    <a:off x="4372610" y="3016885"/>
                    <a:ext cx="20702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0702" h="3776981">
                        <a:moveTo>
                          <a:pt x="0" y="0"/>
                        </a:moveTo>
                        <a:lnTo>
                          <a:pt x="20701" y="0"/>
                        </a:lnTo>
                        <a:lnTo>
                          <a:pt x="20701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" name="Freeform 13"/>
                  <p:cNvSpPr/>
                  <p:nvPr/>
                </p:nvSpPr>
                <p:spPr>
                  <a:xfrm>
                    <a:off x="4562348" y="3018536"/>
                    <a:ext cx="22734" cy="377609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6091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6090"/>
                        </a:lnTo>
                        <a:lnTo>
                          <a:pt x="0" y="377609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5" name="Freeform 14"/>
                  <p:cNvSpPr/>
                  <p:nvPr/>
                </p:nvSpPr>
                <p:spPr>
                  <a:xfrm>
                    <a:off x="4746371" y="3016885"/>
                    <a:ext cx="24385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85" h="3776981">
                        <a:moveTo>
                          <a:pt x="0" y="0"/>
                        </a:moveTo>
                        <a:lnTo>
                          <a:pt x="24384" y="0"/>
                        </a:lnTo>
                        <a:lnTo>
                          <a:pt x="24384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6" name="Freeform 15"/>
                  <p:cNvSpPr/>
                  <p:nvPr/>
                </p:nvSpPr>
                <p:spPr>
                  <a:xfrm>
                    <a:off x="4938268" y="3017901"/>
                    <a:ext cx="19686" cy="37741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686" h="3774186">
                        <a:moveTo>
                          <a:pt x="0" y="0"/>
                        </a:moveTo>
                        <a:lnTo>
                          <a:pt x="19685" y="0"/>
                        </a:lnTo>
                        <a:lnTo>
                          <a:pt x="19685" y="3774185"/>
                        </a:lnTo>
                        <a:lnTo>
                          <a:pt x="0" y="37741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" name="Freeform 16"/>
                  <p:cNvSpPr/>
                  <p:nvPr/>
                </p:nvSpPr>
                <p:spPr>
                  <a:xfrm>
                    <a:off x="5128895" y="3017901"/>
                    <a:ext cx="21591" cy="37752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591" h="3775202">
                        <a:moveTo>
                          <a:pt x="0" y="0"/>
                        </a:moveTo>
                        <a:lnTo>
                          <a:pt x="21590" y="0"/>
                        </a:lnTo>
                        <a:lnTo>
                          <a:pt x="21590" y="3775201"/>
                        </a:lnTo>
                        <a:lnTo>
                          <a:pt x="0" y="37752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" name="Freeform 17"/>
                  <p:cNvSpPr/>
                  <p:nvPr/>
                </p:nvSpPr>
                <p:spPr>
                  <a:xfrm>
                    <a:off x="5317617" y="3017901"/>
                    <a:ext cx="20702" cy="377596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0702" h="3775964">
                        <a:moveTo>
                          <a:pt x="0" y="0"/>
                        </a:moveTo>
                        <a:lnTo>
                          <a:pt x="20701" y="0"/>
                        </a:lnTo>
                        <a:lnTo>
                          <a:pt x="20701" y="3775963"/>
                        </a:lnTo>
                        <a:lnTo>
                          <a:pt x="0" y="377596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9" name="Freeform 18"/>
                  <p:cNvSpPr/>
                  <p:nvPr/>
                </p:nvSpPr>
                <p:spPr>
                  <a:xfrm>
                    <a:off x="5507482" y="3018536"/>
                    <a:ext cx="22734" cy="377812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8123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8122"/>
                        </a:lnTo>
                        <a:lnTo>
                          <a:pt x="0" y="377812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0" name="Freeform 19"/>
                  <p:cNvSpPr/>
                  <p:nvPr/>
                </p:nvSpPr>
                <p:spPr>
                  <a:xfrm>
                    <a:off x="5691505" y="3016885"/>
                    <a:ext cx="24512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512" h="3779013">
                        <a:moveTo>
                          <a:pt x="0" y="0"/>
                        </a:moveTo>
                        <a:lnTo>
                          <a:pt x="24511" y="0"/>
                        </a:lnTo>
                        <a:lnTo>
                          <a:pt x="24511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1" name="Freeform 20"/>
                  <p:cNvSpPr/>
                  <p:nvPr/>
                </p:nvSpPr>
                <p:spPr>
                  <a:xfrm>
                    <a:off x="5883148" y="3017901"/>
                    <a:ext cx="21718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6981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2" name="Freeform 21"/>
                  <p:cNvSpPr/>
                  <p:nvPr/>
                </p:nvSpPr>
                <p:spPr>
                  <a:xfrm>
                    <a:off x="6073648" y="3018536"/>
                    <a:ext cx="23496" cy="377812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3496" h="3778123">
                        <a:moveTo>
                          <a:pt x="0" y="0"/>
                        </a:moveTo>
                        <a:lnTo>
                          <a:pt x="23495" y="0"/>
                        </a:lnTo>
                        <a:lnTo>
                          <a:pt x="23495" y="3778122"/>
                        </a:lnTo>
                        <a:lnTo>
                          <a:pt x="0" y="377812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3" name="Freeform 22"/>
                  <p:cNvSpPr/>
                  <p:nvPr/>
                </p:nvSpPr>
                <p:spPr>
                  <a:xfrm>
                    <a:off x="6262497" y="3017901"/>
                    <a:ext cx="22734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6981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4" name="Freeform 23"/>
                  <p:cNvSpPr/>
                  <p:nvPr/>
                </p:nvSpPr>
                <p:spPr>
                  <a:xfrm>
                    <a:off x="6451219" y="3017901"/>
                    <a:ext cx="24639" cy="377901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639" h="3779012">
                        <a:moveTo>
                          <a:pt x="0" y="0"/>
                        </a:moveTo>
                        <a:lnTo>
                          <a:pt x="24638" y="0"/>
                        </a:lnTo>
                        <a:lnTo>
                          <a:pt x="24638" y="3779011"/>
                        </a:lnTo>
                        <a:lnTo>
                          <a:pt x="0" y="377901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5" name="Freeform 24"/>
                  <p:cNvSpPr/>
                  <p:nvPr/>
                </p:nvSpPr>
                <p:spPr>
                  <a:xfrm>
                    <a:off x="6636512" y="3017901"/>
                    <a:ext cx="26417" cy="377901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6417" h="3779012">
                        <a:moveTo>
                          <a:pt x="0" y="0"/>
                        </a:moveTo>
                        <a:lnTo>
                          <a:pt x="26416" y="0"/>
                        </a:lnTo>
                        <a:lnTo>
                          <a:pt x="26416" y="3779011"/>
                        </a:lnTo>
                        <a:lnTo>
                          <a:pt x="0" y="377901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6" name="Freeform 25"/>
                  <p:cNvSpPr/>
                  <p:nvPr/>
                </p:nvSpPr>
                <p:spPr>
                  <a:xfrm>
                    <a:off x="6822567" y="3014853"/>
                    <a:ext cx="27433" cy="37797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7433" h="3779775">
                        <a:moveTo>
                          <a:pt x="0" y="0"/>
                        </a:moveTo>
                        <a:lnTo>
                          <a:pt x="27432" y="0"/>
                        </a:lnTo>
                        <a:lnTo>
                          <a:pt x="27432" y="3779774"/>
                        </a:lnTo>
                        <a:lnTo>
                          <a:pt x="0" y="377977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7" name="Freeform 26"/>
                  <p:cNvSpPr/>
                  <p:nvPr/>
                </p:nvSpPr>
                <p:spPr>
                  <a:xfrm>
                    <a:off x="3059430" y="3386836"/>
                    <a:ext cx="3777108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7108" h="19686">
                        <a:moveTo>
                          <a:pt x="0" y="0"/>
                        </a:moveTo>
                        <a:lnTo>
                          <a:pt x="3777107" y="0"/>
                        </a:lnTo>
                        <a:lnTo>
                          <a:pt x="3777107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8" name="Freeform 27"/>
                  <p:cNvSpPr/>
                  <p:nvPr/>
                </p:nvSpPr>
                <p:spPr>
                  <a:xfrm>
                    <a:off x="3060319" y="3575050"/>
                    <a:ext cx="3782950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2950" h="19686">
                        <a:moveTo>
                          <a:pt x="0" y="0"/>
                        </a:moveTo>
                        <a:lnTo>
                          <a:pt x="3782949" y="0"/>
                        </a:lnTo>
                        <a:lnTo>
                          <a:pt x="3782949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9" name="Freeform 28"/>
                  <p:cNvSpPr/>
                  <p:nvPr/>
                </p:nvSpPr>
                <p:spPr>
                  <a:xfrm>
                    <a:off x="3058541" y="3759835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0" name="Freeform 29"/>
                  <p:cNvSpPr/>
                  <p:nvPr/>
                </p:nvSpPr>
                <p:spPr>
                  <a:xfrm>
                    <a:off x="3062351" y="4708017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1" name="Freeform 30"/>
                  <p:cNvSpPr/>
                  <p:nvPr/>
                </p:nvSpPr>
                <p:spPr>
                  <a:xfrm>
                    <a:off x="3060319" y="4520184"/>
                    <a:ext cx="3783712" cy="205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575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574"/>
                        </a:lnTo>
                        <a:lnTo>
                          <a:pt x="0" y="2057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2" name="Freeform 31"/>
                  <p:cNvSpPr/>
                  <p:nvPr/>
                </p:nvSpPr>
                <p:spPr>
                  <a:xfrm>
                    <a:off x="3060319" y="4330319"/>
                    <a:ext cx="3777108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7108" h="20702">
                        <a:moveTo>
                          <a:pt x="0" y="0"/>
                        </a:moveTo>
                        <a:lnTo>
                          <a:pt x="3777107" y="0"/>
                        </a:lnTo>
                        <a:lnTo>
                          <a:pt x="3777107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3" name="Freeform 32"/>
                  <p:cNvSpPr/>
                  <p:nvPr/>
                </p:nvSpPr>
                <p:spPr>
                  <a:xfrm>
                    <a:off x="3062351" y="4140581"/>
                    <a:ext cx="3782950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2950" h="19686">
                        <a:moveTo>
                          <a:pt x="0" y="0"/>
                        </a:moveTo>
                        <a:lnTo>
                          <a:pt x="3782949" y="0"/>
                        </a:lnTo>
                        <a:lnTo>
                          <a:pt x="3782949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4" name="Freeform 33"/>
                  <p:cNvSpPr/>
                  <p:nvPr/>
                </p:nvSpPr>
                <p:spPr>
                  <a:xfrm>
                    <a:off x="3061462" y="3952494"/>
                    <a:ext cx="3772282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2282" h="19686">
                        <a:moveTo>
                          <a:pt x="0" y="0"/>
                        </a:moveTo>
                        <a:lnTo>
                          <a:pt x="3772281" y="0"/>
                        </a:lnTo>
                        <a:lnTo>
                          <a:pt x="3772281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5" name="Freeform 34"/>
                  <p:cNvSpPr/>
                  <p:nvPr/>
                </p:nvSpPr>
                <p:spPr>
                  <a:xfrm>
                    <a:off x="3059430" y="4894834"/>
                    <a:ext cx="3776092" cy="198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6092" h="19813">
                        <a:moveTo>
                          <a:pt x="0" y="0"/>
                        </a:moveTo>
                        <a:lnTo>
                          <a:pt x="3776091" y="0"/>
                        </a:lnTo>
                        <a:lnTo>
                          <a:pt x="3776091" y="19812"/>
                        </a:lnTo>
                        <a:lnTo>
                          <a:pt x="0" y="198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6" name="Freeform 35"/>
                  <p:cNvSpPr/>
                  <p:nvPr/>
                </p:nvSpPr>
                <p:spPr>
                  <a:xfrm>
                    <a:off x="3058541" y="5084826"/>
                    <a:ext cx="3783077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077" h="19686">
                        <a:moveTo>
                          <a:pt x="0" y="0"/>
                        </a:moveTo>
                        <a:lnTo>
                          <a:pt x="3783076" y="0"/>
                        </a:lnTo>
                        <a:lnTo>
                          <a:pt x="3783076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7" name="Freeform 36"/>
                  <p:cNvSpPr/>
                  <p:nvPr/>
                </p:nvSpPr>
                <p:spPr>
                  <a:xfrm>
                    <a:off x="3057525" y="5274564"/>
                    <a:ext cx="3780918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0918" h="20702">
                        <a:moveTo>
                          <a:pt x="0" y="0"/>
                        </a:moveTo>
                        <a:lnTo>
                          <a:pt x="3780917" y="0"/>
                        </a:lnTo>
                        <a:lnTo>
                          <a:pt x="3780917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8" name="Freeform 37"/>
                  <p:cNvSpPr/>
                  <p:nvPr/>
                </p:nvSpPr>
                <p:spPr>
                  <a:xfrm>
                    <a:off x="3058541" y="5462524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9" name="Freeform 38"/>
                  <p:cNvSpPr/>
                  <p:nvPr/>
                </p:nvSpPr>
                <p:spPr>
                  <a:xfrm>
                    <a:off x="3057525" y="5647563"/>
                    <a:ext cx="3783585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585" h="20829">
                        <a:moveTo>
                          <a:pt x="0" y="0"/>
                        </a:moveTo>
                        <a:lnTo>
                          <a:pt x="3783584" y="0"/>
                        </a:lnTo>
                        <a:lnTo>
                          <a:pt x="3783584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0" name="Freeform 39"/>
                  <p:cNvSpPr/>
                  <p:nvPr/>
                </p:nvSpPr>
                <p:spPr>
                  <a:xfrm>
                    <a:off x="3060319" y="6591680"/>
                    <a:ext cx="3783712" cy="2286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2861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2860"/>
                        </a:lnTo>
                        <a:lnTo>
                          <a:pt x="0" y="2286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1" name="Freeform 40"/>
                  <p:cNvSpPr/>
                  <p:nvPr/>
                </p:nvSpPr>
                <p:spPr>
                  <a:xfrm>
                    <a:off x="3060319" y="6406642"/>
                    <a:ext cx="3784728" cy="2260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4728" h="22606">
                        <a:moveTo>
                          <a:pt x="0" y="0"/>
                        </a:moveTo>
                        <a:lnTo>
                          <a:pt x="3784727" y="0"/>
                        </a:lnTo>
                        <a:lnTo>
                          <a:pt x="3784727" y="22605"/>
                        </a:lnTo>
                        <a:lnTo>
                          <a:pt x="0" y="2260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2" name="Freeform 41"/>
                  <p:cNvSpPr/>
                  <p:nvPr/>
                </p:nvSpPr>
                <p:spPr>
                  <a:xfrm>
                    <a:off x="3057525" y="6217666"/>
                    <a:ext cx="3783077" cy="2095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077" h="20956">
                        <a:moveTo>
                          <a:pt x="0" y="0"/>
                        </a:moveTo>
                        <a:lnTo>
                          <a:pt x="3783076" y="0"/>
                        </a:lnTo>
                        <a:lnTo>
                          <a:pt x="3783076" y="20955"/>
                        </a:lnTo>
                        <a:lnTo>
                          <a:pt x="0" y="2095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3" name="Freeform 42"/>
                  <p:cNvSpPr/>
                  <p:nvPr/>
                </p:nvSpPr>
                <p:spPr>
                  <a:xfrm>
                    <a:off x="3058541" y="6028055"/>
                    <a:ext cx="3783712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829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4" name="Freeform 43"/>
                  <p:cNvSpPr/>
                  <p:nvPr/>
                </p:nvSpPr>
                <p:spPr>
                  <a:xfrm>
                    <a:off x="3058541" y="5840222"/>
                    <a:ext cx="3778886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8886" h="20829">
                        <a:moveTo>
                          <a:pt x="0" y="0"/>
                        </a:moveTo>
                        <a:lnTo>
                          <a:pt x="3778885" y="0"/>
                        </a:lnTo>
                        <a:lnTo>
                          <a:pt x="3778885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5" name="Freeform 44"/>
                  <p:cNvSpPr/>
                  <p:nvPr/>
                </p:nvSpPr>
                <p:spPr>
                  <a:xfrm>
                    <a:off x="3048127" y="6783323"/>
                    <a:ext cx="3801746" cy="2273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801746" h="22734">
                        <a:moveTo>
                          <a:pt x="0" y="0"/>
                        </a:moveTo>
                        <a:lnTo>
                          <a:pt x="3801745" y="0"/>
                        </a:lnTo>
                        <a:lnTo>
                          <a:pt x="3801745" y="22733"/>
                        </a:lnTo>
                        <a:lnTo>
                          <a:pt x="0" y="2273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47" name="Straight Connector 46"/>
                <p:cNvCxnSpPr/>
                <p:nvPr/>
              </p:nvCxnSpPr>
              <p:spPr>
                <a:xfrm flipV="1">
                  <a:off x="3047111" y="2748661"/>
                  <a:ext cx="0" cy="4038727"/>
                </a:xfrm>
                <a:prstGeom prst="line">
                  <a:avLst/>
                </a:prstGeom>
                <a:ln w="38100" cap="flat" cmpd="sng" algn="ctr">
                  <a:solidFill>
                    <a:srgbClr val="000000"/>
                  </a:solidFill>
                  <a:prstDash val="solid"/>
                  <a:round/>
                  <a:headEnd type="non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3048762" y="6791960"/>
                  <a:ext cx="4059809" cy="0"/>
                </a:xfrm>
                <a:prstGeom prst="line">
                  <a:avLst/>
                </a:prstGeom>
                <a:ln w="38100" cap="flat" cmpd="sng" algn="ctr">
                  <a:solidFill>
                    <a:srgbClr val="000000"/>
                  </a:solidFill>
                  <a:prstDash val="solid"/>
                  <a:round/>
                  <a:headEnd type="non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0" name="TextBox 49"/>
              <p:cNvSpPr txBox="1"/>
              <p:nvPr/>
            </p:nvSpPr>
            <p:spPr>
              <a:xfrm>
                <a:off x="2590800" y="2870200"/>
                <a:ext cx="587375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20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2590800" y="4762500"/>
                <a:ext cx="578821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</a:t>
                </a: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2641600" y="5676900"/>
                <a:ext cx="578821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5</a:t>
                </a: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2679700" y="67246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0</a:t>
                </a: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2590800" y="3797300"/>
                <a:ext cx="586999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15</a:t>
                </a: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6578600" y="67881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100</a:t>
                </a: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3911600" y="67881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30</a:t>
                </a: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3530600" y="67881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20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3149600" y="67881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</a:t>
                </a: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5054600" y="67881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60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4673600" y="67881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50</a:t>
                </a: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4292600" y="67754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40</a:t>
                </a: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6197600" y="67881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90</a:t>
                </a: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5816600" y="67881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80</a:t>
                </a: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5435600" y="67881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70</a:t>
                </a: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4000500" y="7048500"/>
                <a:ext cx="2018291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Sales of scarves</a:t>
                </a: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 rot="16200000">
                <a:off x="1655470" y="4584700"/>
                <a:ext cx="1924732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Temperature (</a:t>
                </a:r>
                <a:r>
                  <a:rPr lang="en-GB" sz="800" baseline="70000">
                    <a:solidFill>
                      <a:srgbClr val="000000"/>
                    </a:solidFill>
                    <a:latin typeface="Trebuchet MS - 16"/>
                  </a:rPr>
                  <a:t>o</a:t>
                </a:r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C)</a:t>
                </a:r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4392168" y="3115564"/>
              <a:ext cx="264669" cy="162053"/>
              <a:chOff x="4392168" y="3115564"/>
              <a:chExt cx="264669" cy="162053"/>
            </a:xfrm>
          </p:grpSpPr>
          <p:sp>
            <p:nvSpPr>
              <p:cNvPr id="68" name="Freeform 67"/>
              <p:cNvSpPr/>
              <p:nvPr/>
            </p:nvSpPr>
            <p:spPr>
              <a:xfrm>
                <a:off x="4392168" y="3115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9" name="Freeform 68"/>
              <p:cNvSpPr/>
              <p:nvPr/>
            </p:nvSpPr>
            <p:spPr>
              <a:xfrm>
                <a:off x="4392168" y="3115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3249168" y="2925064"/>
              <a:ext cx="264669" cy="162053"/>
              <a:chOff x="3249168" y="2925064"/>
              <a:chExt cx="264669" cy="162053"/>
            </a:xfrm>
          </p:grpSpPr>
          <p:sp>
            <p:nvSpPr>
              <p:cNvPr id="71" name="Freeform 70"/>
              <p:cNvSpPr/>
              <p:nvPr/>
            </p:nvSpPr>
            <p:spPr>
              <a:xfrm>
                <a:off x="3249168" y="29250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2" name="Freeform 71"/>
              <p:cNvSpPr/>
              <p:nvPr/>
            </p:nvSpPr>
            <p:spPr>
              <a:xfrm>
                <a:off x="3249168" y="29250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6043168" y="5744464"/>
              <a:ext cx="264669" cy="162053"/>
              <a:chOff x="6043168" y="5744464"/>
              <a:chExt cx="264669" cy="162053"/>
            </a:xfrm>
          </p:grpSpPr>
          <p:sp>
            <p:nvSpPr>
              <p:cNvPr id="74" name="Freeform 73"/>
              <p:cNvSpPr/>
              <p:nvPr/>
            </p:nvSpPr>
            <p:spPr>
              <a:xfrm>
                <a:off x="6043168" y="57444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Freeform 74"/>
              <p:cNvSpPr/>
              <p:nvPr/>
            </p:nvSpPr>
            <p:spPr>
              <a:xfrm>
                <a:off x="6043168" y="57444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9" name="Group 78"/>
            <p:cNvGrpSpPr/>
            <p:nvPr/>
          </p:nvGrpSpPr>
          <p:grpSpPr>
            <a:xfrm>
              <a:off x="4392168" y="4449064"/>
              <a:ext cx="264669" cy="162053"/>
              <a:chOff x="4392168" y="4449064"/>
              <a:chExt cx="264669" cy="162053"/>
            </a:xfrm>
          </p:grpSpPr>
          <p:sp>
            <p:nvSpPr>
              <p:cNvPr id="77" name="Freeform 76"/>
              <p:cNvSpPr/>
              <p:nvPr/>
            </p:nvSpPr>
            <p:spPr>
              <a:xfrm>
                <a:off x="4392168" y="44490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8" name="Freeform 77"/>
              <p:cNvSpPr/>
              <p:nvPr/>
            </p:nvSpPr>
            <p:spPr>
              <a:xfrm>
                <a:off x="4392168" y="44490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5700268" y="5007864"/>
              <a:ext cx="264669" cy="162053"/>
              <a:chOff x="5700268" y="5007864"/>
              <a:chExt cx="264669" cy="162053"/>
            </a:xfrm>
          </p:grpSpPr>
          <p:sp>
            <p:nvSpPr>
              <p:cNvPr id="80" name="Freeform 79"/>
              <p:cNvSpPr/>
              <p:nvPr/>
            </p:nvSpPr>
            <p:spPr>
              <a:xfrm>
                <a:off x="5700268" y="5007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1" name="Freeform 80"/>
              <p:cNvSpPr/>
              <p:nvPr/>
            </p:nvSpPr>
            <p:spPr>
              <a:xfrm>
                <a:off x="5700268" y="5007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5077968" y="4245864"/>
              <a:ext cx="264669" cy="162053"/>
              <a:chOff x="5077968" y="4245864"/>
              <a:chExt cx="264669" cy="162053"/>
            </a:xfrm>
          </p:grpSpPr>
          <p:sp>
            <p:nvSpPr>
              <p:cNvPr id="83" name="Freeform 82"/>
              <p:cNvSpPr/>
              <p:nvPr/>
            </p:nvSpPr>
            <p:spPr>
              <a:xfrm>
                <a:off x="5077968" y="4245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Freeform 83"/>
              <p:cNvSpPr/>
              <p:nvPr/>
            </p:nvSpPr>
            <p:spPr>
              <a:xfrm>
                <a:off x="5077968" y="4245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8" name="Group 87"/>
            <p:cNvGrpSpPr/>
            <p:nvPr/>
          </p:nvGrpSpPr>
          <p:grpSpPr>
            <a:xfrm>
              <a:off x="4963668" y="3864864"/>
              <a:ext cx="264669" cy="162053"/>
              <a:chOff x="4963668" y="3864864"/>
              <a:chExt cx="264669" cy="162053"/>
            </a:xfrm>
          </p:grpSpPr>
          <p:sp>
            <p:nvSpPr>
              <p:cNvPr id="86" name="Freeform 85"/>
              <p:cNvSpPr/>
              <p:nvPr/>
            </p:nvSpPr>
            <p:spPr>
              <a:xfrm>
                <a:off x="4963668" y="3864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Freeform 86"/>
              <p:cNvSpPr/>
              <p:nvPr/>
            </p:nvSpPr>
            <p:spPr>
              <a:xfrm>
                <a:off x="4963668" y="3864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83107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2900" y="203200"/>
            <a:ext cx="9753526" cy="5078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sz="2700" b="1">
                <a:solidFill>
                  <a:srgbClr val="000000"/>
                </a:solidFill>
                <a:latin typeface="Trebuchet MS - 36"/>
              </a:rPr>
              <a:t>How your scatter graph should look: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653982"/>
              </p:ext>
            </p:extLst>
          </p:nvPr>
        </p:nvGraphicFramePr>
        <p:xfrm>
          <a:off x="907033" y="876301"/>
          <a:ext cx="8361131" cy="1964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78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66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66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66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66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66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668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666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7666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44565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Journey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6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Distance (km)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140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200" b="0" i="0" u="none" baseline="0">
                          <a:solidFill>
                            <a:srgbClr val="000000"/>
                          </a:solidFill>
                          <a:latin typeface="Trebuchet MS - 22"/>
                        </a:rPr>
                        <a:t>197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180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20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93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104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42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Petrol used (l)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7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12.5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200" b="0" i="0" u="none" baseline="0">
                          <a:solidFill>
                            <a:srgbClr val="000000"/>
                          </a:solidFill>
                          <a:latin typeface="Trebuchet MS - 22"/>
                        </a:rPr>
                        <a:t>21.3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200" b="0" i="0" u="none" baseline="0">
                          <a:solidFill>
                            <a:srgbClr val="000000"/>
                          </a:solidFill>
                          <a:latin typeface="Trebuchet MS - 22"/>
                        </a:rPr>
                        <a:t>16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3.5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8.9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9.5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0" i="0" u="none" baseline="0">
                          <a:solidFill>
                            <a:srgbClr val="000000"/>
                          </a:solidFill>
                          <a:latin typeface="Trebuchet MS - 24"/>
                        </a:rPr>
                        <a:t>4.1</a:t>
                      </a:r>
                    </a:p>
                  </a:txBody>
                  <a:tcPr>
                    <a:lnL w="38100" cmpd="sng">
                      <a:solidFill>
                        <a:srgbClr val="000000"/>
                      </a:solidFill>
                      <a:prstDash val="solid"/>
                    </a:lnL>
                    <a:lnR w="38100" cmpd="sng">
                      <a:solidFill>
                        <a:srgbClr val="000000"/>
                      </a:solidFill>
                      <a:prstDash val="solid"/>
                    </a:lnR>
                    <a:lnT w="38100" cmpd="sng">
                      <a:solidFill>
                        <a:srgbClr val="000000"/>
                      </a:solidFill>
                      <a:prstDash val="solid"/>
                    </a:lnT>
                    <a:lnB w="38100" cmpd="sng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>
                        <a:alpha val="999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93" name="Group 92"/>
          <p:cNvGrpSpPr/>
          <p:nvPr/>
        </p:nvGrpSpPr>
        <p:grpSpPr>
          <a:xfrm>
            <a:off x="2401501" y="2697861"/>
            <a:ext cx="4802574" cy="4576838"/>
            <a:chOff x="2401501" y="2697861"/>
            <a:chExt cx="4802574" cy="4576838"/>
          </a:xfrm>
        </p:grpSpPr>
        <p:grpSp>
          <p:nvGrpSpPr>
            <p:cNvPr id="68" name="Group 67"/>
            <p:cNvGrpSpPr/>
            <p:nvPr/>
          </p:nvGrpSpPr>
          <p:grpSpPr>
            <a:xfrm>
              <a:off x="2401501" y="2697861"/>
              <a:ext cx="4802574" cy="4576838"/>
              <a:chOff x="2401501" y="2697861"/>
              <a:chExt cx="4802574" cy="4576838"/>
            </a:xfrm>
          </p:grpSpPr>
          <p:grpSp>
            <p:nvGrpSpPr>
              <p:cNvPr id="49" name="Group 48"/>
              <p:cNvGrpSpPr/>
              <p:nvPr/>
            </p:nvGrpSpPr>
            <p:grpSpPr>
              <a:xfrm>
                <a:off x="3085211" y="2697861"/>
                <a:ext cx="4061460" cy="4057396"/>
                <a:chOff x="3085211" y="2697861"/>
                <a:chExt cx="4061460" cy="4057396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3086227" y="2956560"/>
                  <a:ext cx="3801873" cy="3798697"/>
                  <a:chOff x="3086227" y="2956560"/>
                  <a:chExt cx="3801873" cy="3798697"/>
                </a:xfrm>
              </p:grpSpPr>
              <p:sp>
                <p:nvSpPr>
                  <p:cNvPr id="4" name="Freeform 3"/>
                  <p:cNvSpPr/>
                  <p:nvPr/>
                </p:nvSpPr>
                <p:spPr>
                  <a:xfrm>
                    <a:off x="3086227" y="2965069"/>
                    <a:ext cx="18924" cy="377698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8924" h="3776980">
                        <a:moveTo>
                          <a:pt x="0" y="0"/>
                        </a:moveTo>
                        <a:lnTo>
                          <a:pt x="18923" y="0"/>
                        </a:lnTo>
                        <a:lnTo>
                          <a:pt x="18923" y="3776979"/>
                        </a:lnTo>
                        <a:lnTo>
                          <a:pt x="0" y="3776979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" name="Freeform 4"/>
                  <p:cNvSpPr/>
                  <p:nvPr/>
                </p:nvSpPr>
                <p:spPr>
                  <a:xfrm>
                    <a:off x="3086227" y="2956560"/>
                    <a:ext cx="3800603" cy="1892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800603" h="18924">
                        <a:moveTo>
                          <a:pt x="0" y="0"/>
                        </a:moveTo>
                        <a:lnTo>
                          <a:pt x="3800602" y="0"/>
                        </a:lnTo>
                        <a:lnTo>
                          <a:pt x="3800602" y="18923"/>
                        </a:lnTo>
                        <a:lnTo>
                          <a:pt x="0" y="1892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" name="Freeform 5"/>
                  <p:cNvSpPr/>
                  <p:nvPr/>
                </p:nvSpPr>
                <p:spPr>
                  <a:xfrm>
                    <a:off x="3099562" y="3146425"/>
                    <a:ext cx="3780791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0791" h="19686">
                        <a:moveTo>
                          <a:pt x="0" y="0"/>
                        </a:moveTo>
                        <a:lnTo>
                          <a:pt x="3780790" y="0"/>
                        </a:lnTo>
                        <a:lnTo>
                          <a:pt x="3780790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7" name="Freeform 6"/>
                  <p:cNvSpPr/>
                  <p:nvPr/>
                </p:nvSpPr>
                <p:spPr>
                  <a:xfrm>
                    <a:off x="3276981" y="2966085"/>
                    <a:ext cx="19813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813" h="3776981">
                        <a:moveTo>
                          <a:pt x="0" y="0"/>
                        </a:moveTo>
                        <a:lnTo>
                          <a:pt x="19812" y="0"/>
                        </a:lnTo>
                        <a:lnTo>
                          <a:pt x="19812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8" name="Freeform 7"/>
                  <p:cNvSpPr/>
                  <p:nvPr/>
                </p:nvSpPr>
                <p:spPr>
                  <a:xfrm>
                    <a:off x="3464814" y="2965069"/>
                    <a:ext cx="19813" cy="3776980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813" h="3776980">
                        <a:moveTo>
                          <a:pt x="0" y="0"/>
                        </a:moveTo>
                        <a:lnTo>
                          <a:pt x="19812" y="0"/>
                        </a:lnTo>
                        <a:lnTo>
                          <a:pt x="19812" y="3776979"/>
                        </a:lnTo>
                        <a:lnTo>
                          <a:pt x="0" y="3776979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" name="Freeform 8"/>
                  <p:cNvSpPr/>
                  <p:nvPr/>
                </p:nvSpPr>
                <p:spPr>
                  <a:xfrm>
                    <a:off x="3655441" y="2966085"/>
                    <a:ext cx="21718" cy="377799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7997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7996"/>
                        </a:lnTo>
                        <a:lnTo>
                          <a:pt x="0" y="377799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0" name="Freeform 9"/>
                  <p:cNvSpPr/>
                  <p:nvPr/>
                </p:nvSpPr>
                <p:spPr>
                  <a:xfrm>
                    <a:off x="3840480" y="2965069"/>
                    <a:ext cx="22734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9013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1" name="Freeform 10"/>
                  <p:cNvSpPr/>
                  <p:nvPr/>
                </p:nvSpPr>
                <p:spPr>
                  <a:xfrm>
                    <a:off x="4031234" y="2966085"/>
                    <a:ext cx="19686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686" h="3776981">
                        <a:moveTo>
                          <a:pt x="0" y="0"/>
                        </a:moveTo>
                        <a:lnTo>
                          <a:pt x="19685" y="0"/>
                        </a:lnTo>
                        <a:lnTo>
                          <a:pt x="19685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2" name="Freeform 11"/>
                  <p:cNvSpPr/>
                  <p:nvPr/>
                </p:nvSpPr>
                <p:spPr>
                  <a:xfrm>
                    <a:off x="4221988" y="2967101"/>
                    <a:ext cx="21718" cy="377799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7996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7995"/>
                        </a:lnTo>
                        <a:lnTo>
                          <a:pt x="0" y="377799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3" name="Freeform 12"/>
                  <p:cNvSpPr/>
                  <p:nvPr/>
                </p:nvSpPr>
                <p:spPr>
                  <a:xfrm>
                    <a:off x="4410710" y="2966085"/>
                    <a:ext cx="20702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0702" h="3776981">
                        <a:moveTo>
                          <a:pt x="0" y="0"/>
                        </a:moveTo>
                        <a:lnTo>
                          <a:pt x="20701" y="0"/>
                        </a:lnTo>
                        <a:lnTo>
                          <a:pt x="20701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4" name="Freeform 13"/>
                  <p:cNvSpPr/>
                  <p:nvPr/>
                </p:nvSpPr>
                <p:spPr>
                  <a:xfrm>
                    <a:off x="4600448" y="2967736"/>
                    <a:ext cx="22734" cy="377609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6091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6090"/>
                        </a:lnTo>
                        <a:lnTo>
                          <a:pt x="0" y="377609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5" name="Freeform 14"/>
                  <p:cNvSpPr/>
                  <p:nvPr/>
                </p:nvSpPr>
                <p:spPr>
                  <a:xfrm>
                    <a:off x="4784471" y="2966085"/>
                    <a:ext cx="24385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385" h="3776981">
                        <a:moveTo>
                          <a:pt x="0" y="0"/>
                        </a:moveTo>
                        <a:lnTo>
                          <a:pt x="24384" y="0"/>
                        </a:lnTo>
                        <a:lnTo>
                          <a:pt x="24384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6" name="Freeform 15"/>
                  <p:cNvSpPr/>
                  <p:nvPr/>
                </p:nvSpPr>
                <p:spPr>
                  <a:xfrm>
                    <a:off x="4976368" y="2967101"/>
                    <a:ext cx="19686" cy="37741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19686" h="3774186">
                        <a:moveTo>
                          <a:pt x="0" y="0"/>
                        </a:moveTo>
                        <a:lnTo>
                          <a:pt x="19685" y="0"/>
                        </a:lnTo>
                        <a:lnTo>
                          <a:pt x="19685" y="3774185"/>
                        </a:lnTo>
                        <a:lnTo>
                          <a:pt x="0" y="37741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" name="Freeform 16"/>
                  <p:cNvSpPr/>
                  <p:nvPr/>
                </p:nvSpPr>
                <p:spPr>
                  <a:xfrm>
                    <a:off x="5166995" y="2967101"/>
                    <a:ext cx="21591" cy="37752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591" h="3775202">
                        <a:moveTo>
                          <a:pt x="0" y="0"/>
                        </a:moveTo>
                        <a:lnTo>
                          <a:pt x="21590" y="0"/>
                        </a:lnTo>
                        <a:lnTo>
                          <a:pt x="21590" y="3775201"/>
                        </a:lnTo>
                        <a:lnTo>
                          <a:pt x="0" y="37752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" name="Freeform 17"/>
                  <p:cNvSpPr/>
                  <p:nvPr/>
                </p:nvSpPr>
                <p:spPr>
                  <a:xfrm>
                    <a:off x="5355717" y="2967101"/>
                    <a:ext cx="20702" cy="377596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0702" h="3775964">
                        <a:moveTo>
                          <a:pt x="0" y="0"/>
                        </a:moveTo>
                        <a:lnTo>
                          <a:pt x="20701" y="0"/>
                        </a:lnTo>
                        <a:lnTo>
                          <a:pt x="20701" y="3775963"/>
                        </a:lnTo>
                        <a:lnTo>
                          <a:pt x="0" y="377596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9" name="Freeform 18"/>
                  <p:cNvSpPr/>
                  <p:nvPr/>
                </p:nvSpPr>
                <p:spPr>
                  <a:xfrm>
                    <a:off x="5545582" y="2967736"/>
                    <a:ext cx="22734" cy="377812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8123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8122"/>
                        </a:lnTo>
                        <a:lnTo>
                          <a:pt x="0" y="377812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0" name="Freeform 19"/>
                  <p:cNvSpPr/>
                  <p:nvPr/>
                </p:nvSpPr>
                <p:spPr>
                  <a:xfrm>
                    <a:off x="5729605" y="2966085"/>
                    <a:ext cx="24512" cy="37790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512" h="3779013">
                        <a:moveTo>
                          <a:pt x="0" y="0"/>
                        </a:moveTo>
                        <a:lnTo>
                          <a:pt x="24511" y="0"/>
                        </a:lnTo>
                        <a:lnTo>
                          <a:pt x="24511" y="3779012"/>
                        </a:lnTo>
                        <a:lnTo>
                          <a:pt x="0" y="37790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1" name="Freeform 20"/>
                  <p:cNvSpPr/>
                  <p:nvPr/>
                </p:nvSpPr>
                <p:spPr>
                  <a:xfrm>
                    <a:off x="5921248" y="2967101"/>
                    <a:ext cx="21718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1718" h="3776981">
                        <a:moveTo>
                          <a:pt x="0" y="0"/>
                        </a:moveTo>
                        <a:lnTo>
                          <a:pt x="21717" y="0"/>
                        </a:lnTo>
                        <a:lnTo>
                          <a:pt x="21717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2" name="Freeform 21"/>
                  <p:cNvSpPr/>
                  <p:nvPr/>
                </p:nvSpPr>
                <p:spPr>
                  <a:xfrm>
                    <a:off x="6111748" y="2967736"/>
                    <a:ext cx="23496" cy="377812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3496" h="3778123">
                        <a:moveTo>
                          <a:pt x="0" y="0"/>
                        </a:moveTo>
                        <a:lnTo>
                          <a:pt x="23495" y="0"/>
                        </a:lnTo>
                        <a:lnTo>
                          <a:pt x="23495" y="3778122"/>
                        </a:lnTo>
                        <a:lnTo>
                          <a:pt x="0" y="377812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3" name="Freeform 22"/>
                  <p:cNvSpPr/>
                  <p:nvPr/>
                </p:nvSpPr>
                <p:spPr>
                  <a:xfrm>
                    <a:off x="6300597" y="2967101"/>
                    <a:ext cx="22734" cy="377698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2734" h="3776981">
                        <a:moveTo>
                          <a:pt x="0" y="0"/>
                        </a:moveTo>
                        <a:lnTo>
                          <a:pt x="22733" y="0"/>
                        </a:lnTo>
                        <a:lnTo>
                          <a:pt x="22733" y="3776980"/>
                        </a:lnTo>
                        <a:lnTo>
                          <a:pt x="0" y="377698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4" name="Freeform 23"/>
                  <p:cNvSpPr/>
                  <p:nvPr/>
                </p:nvSpPr>
                <p:spPr>
                  <a:xfrm>
                    <a:off x="6489319" y="2967101"/>
                    <a:ext cx="24639" cy="377901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4639" h="3779012">
                        <a:moveTo>
                          <a:pt x="0" y="0"/>
                        </a:moveTo>
                        <a:lnTo>
                          <a:pt x="24638" y="0"/>
                        </a:lnTo>
                        <a:lnTo>
                          <a:pt x="24638" y="3779011"/>
                        </a:lnTo>
                        <a:lnTo>
                          <a:pt x="0" y="377901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5" name="Freeform 24"/>
                  <p:cNvSpPr/>
                  <p:nvPr/>
                </p:nvSpPr>
                <p:spPr>
                  <a:xfrm>
                    <a:off x="6674612" y="2967101"/>
                    <a:ext cx="26417" cy="377901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6417" h="3779012">
                        <a:moveTo>
                          <a:pt x="0" y="0"/>
                        </a:moveTo>
                        <a:lnTo>
                          <a:pt x="26416" y="0"/>
                        </a:lnTo>
                        <a:lnTo>
                          <a:pt x="26416" y="3779011"/>
                        </a:lnTo>
                        <a:lnTo>
                          <a:pt x="0" y="377901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6" name="Freeform 25"/>
                  <p:cNvSpPr/>
                  <p:nvPr/>
                </p:nvSpPr>
                <p:spPr>
                  <a:xfrm>
                    <a:off x="6860667" y="2964053"/>
                    <a:ext cx="27433" cy="37797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27433" h="3779775">
                        <a:moveTo>
                          <a:pt x="0" y="0"/>
                        </a:moveTo>
                        <a:lnTo>
                          <a:pt x="27432" y="0"/>
                        </a:lnTo>
                        <a:lnTo>
                          <a:pt x="27432" y="3779774"/>
                        </a:lnTo>
                        <a:lnTo>
                          <a:pt x="0" y="377977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7" name="Freeform 26"/>
                  <p:cNvSpPr/>
                  <p:nvPr/>
                </p:nvSpPr>
                <p:spPr>
                  <a:xfrm>
                    <a:off x="3097530" y="3336036"/>
                    <a:ext cx="3777108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7108" h="19686">
                        <a:moveTo>
                          <a:pt x="0" y="0"/>
                        </a:moveTo>
                        <a:lnTo>
                          <a:pt x="3777107" y="0"/>
                        </a:lnTo>
                        <a:lnTo>
                          <a:pt x="3777107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8" name="Freeform 27"/>
                  <p:cNvSpPr/>
                  <p:nvPr/>
                </p:nvSpPr>
                <p:spPr>
                  <a:xfrm>
                    <a:off x="3098419" y="3524250"/>
                    <a:ext cx="3782950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2950" h="19686">
                        <a:moveTo>
                          <a:pt x="0" y="0"/>
                        </a:moveTo>
                        <a:lnTo>
                          <a:pt x="3782949" y="0"/>
                        </a:lnTo>
                        <a:lnTo>
                          <a:pt x="3782949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9" name="Freeform 28"/>
                  <p:cNvSpPr/>
                  <p:nvPr/>
                </p:nvSpPr>
                <p:spPr>
                  <a:xfrm>
                    <a:off x="3096641" y="3709035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0" name="Freeform 29"/>
                  <p:cNvSpPr/>
                  <p:nvPr/>
                </p:nvSpPr>
                <p:spPr>
                  <a:xfrm>
                    <a:off x="3100451" y="4657217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1" name="Freeform 30"/>
                  <p:cNvSpPr/>
                  <p:nvPr/>
                </p:nvSpPr>
                <p:spPr>
                  <a:xfrm>
                    <a:off x="3098419" y="4469384"/>
                    <a:ext cx="3783712" cy="20575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575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574"/>
                        </a:lnTo>
                        <a:lnTo>
                          <a:pt x="0" y="20574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2" name="Freeform 31"/>
                  <p:cNvSpPr/>
                  <p:nvPr/>
                </p:nvSpPr>
                <p:spPr>
                  <a:xfrm>
                    <a:off x="3098419" y="4279519"/>
                    <a:ext cx="3777108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7108" h="20702">
                        <a:moveTo>
                          <a:pt x="0" y="0"/>
                        </a:moveTo>
                        <a:lnTo>
                          <a:pt x="3777107" y="0"/>
                        </a:lnTo>
                        <a:lnTo>
                          <a:pt x="3777107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3" name="Freeform 32"/>
                  <p:cNvSpPr/>
                  <p:nvPr/>
                </p:nvSpPr>
                <p:spPr>
                  <a:xfrm>
                    <a:off x="3100451" y="4089781"/>
                    <a:ext cx="3782950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2950" h="19686">
                        <a:moveTo>
                          <a:pt x="0" y="0"/>
                        </a:moveTo>
                        <a:lnTo>
                          <a:pt x="3782949" y="0"/>
                        </a:lnTo>
                        <a:lnTo>
                          <a:pt x="3782949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4" name="Freeform 33"/>
                  <p:cNvSpPr/>
                  <p:nvPr/>
                </p:nvSpPr>
                <p:spPr>
                  <a:xfrm>
                    <a:off x="3099562" y="3901694"/>
                    <a:ext cx="3772282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2282" h="19686">
                        <a:moveTo>
                          <a:pt x="0" y="0"/>
                        </a:moveTo>
                        <a:lnTo>
                          <a:pt x="3772281" y="0"/>
                        </a:lnTo>
                        <a:lnTo>
                          <a:pt x="3772281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5" name="Freeform 34"/>
                  <p:cNvSpPr/>
                  <p:nvPr/>
                </p:nvSpPr>
                <p:spPr>
                  <a:xfrm>
                    <a:off x="3097530" y="4844034"/>
                    <a:ext cx="3776092" cy="19813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6092" h="19813">
                        <a:moveTo>
                          <a:pt x="0" y="0"/>
                        </a:moveTo>
                        <a:lnTo>
                          <a:pt x="3776091" y="0"/>
                        </a:lnTo>
                        <a:lnTo>
                          <a:pt x="3776091" y="19812"/>
                        </a:lnTo>
                        <a:lnTo>
                          <a:pt x="0" y="19812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6" name="Freeform 35"/>
                  <p:cNvSpPr/>
                  <p:nvPr/>
                </p:nvSpPr>
                <p:spPr>
                  <a:xfrm>
                    <a:off x="3096641" y="5034026"/>
                    <a:ext cx="3783077" cy="1968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077" h="19686">
                        <a:moveTo>
                          <a:pt x="0" y="0"/>
                        </a:moveTo>
                        <a:lnTo>
                          <a:pt x="3783076" y="0"/>
                        </a:lnTo>
                        <a:lnTo>
                          <a:pt x="3783076" y="19685"/>
                        </a:lnTo>
                        <a:lnTo>
                          <a:pt x="0" y="1968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7" name="Freeform 36"/>
                  <p:cNvSpPr/>
                  <p:nvPr/>
                </p:nvSpPr>
                <p:spPr>
                  <a:xfrm>
                    <a:off x="3095625" y="5223764"/>
                    <a:ext cx="3780918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0918" h="20702">
                        <a:moveTo>
                          <a:pt x="0" y="0"/>
                        </a:moveTo>
                        <a:lnTo>
                          <a:pt x="3780917" y="0"/>
                        </a:lnTo>
                        <a:lnTo>
                          <a:pt x="3780917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8" name="Freeform 37"/>
                  <p:cNvSpPr/>
                  <p:nvPr/>
                </p:nvSpPr>
                <p:spPr>
                  <a:xfrm>
                    <a:off x="3096641" y="5411724"/>
                    <a:ext cx="3783712" cy="20702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702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701"/>
                        </a:lnTo>
                        <a:lnTo>
                          <a:pt x="0" y="20701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39" name="Freeform 38"/>
                  <p:cNvSpPr/>
                  <p:nvPr/>
                </p:nvSpPr>
                <p:spPr>
                  <a:xfrm>
                    <a:off x="3095625" y="5596763"/>
                    <a:ext cx="3783585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585" h="20829">
                        <a:moveTo>
                          <a:pt x="0" y="0"/>
                        </a:moveTo>
                        <a:lnTo>
                          <a:pt x="3783584" y="0"/>
                        </a:lnTo>
                        <a:lnTo>
                          <a:pt x="3783584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0" name="Freeform 39"/>
                  <p:cNvSpPr/>
                  <p:nvPr/>
                </p:nvSpPr>
                <p:spPr>
                  <a:xfrm>
                    <a:off x="3098419" y="6540880"/>
                    <a:ext cx="3783712" cy="22861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2861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2860"/>
                        </a:lnTo>
                        <a:lnTo>
                          <a:pt x="0" y="22860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1" name="Freeform 40"/>
                  <p:cNvSpPr/>
                  <p:nvPr/>
                </p:nvSpPr>
                <p:spPr>
                  <a:xfrm>
                    <a:off x="3098419" y="6355842"/>
                    <a:ext cx="3784728" cy="22606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4728" h="22606">
                        <a:moveTo>
                          <a:pt x="0" y="0"/>
                        </a:moveTo>
                        <a:lnTo>
                          <a:pt x="3784727" y="0"/>
                        </a:lnTo>
                        <a:lnTo>
                          <a:pt x="3784727" y="22605"/>
                        </a:lnTo>
                        <a:lnTo>
                          <a:pt x="0" y="22605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2" name="Freeform 41"/>
                  <p:cNvSpPr/>
                  <p:nvPr/>
                </p:nvSpPr>
                <p:spPr>
                  <a:xfrm>
                    <a:off x="3095625" y="6166865"/>
                    <a:ext cx="3783077" cy="20957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077" h="20957">
                        <a:moveTo>
                          <a:pt x="0" y="0"/>
                        </a:moveTo>
                        <a:lnTo>
                          <a:pt x="3783076" y="0"/>
                        </a:lnTo>
                        <a:lnTo>
                          <a:pt x="3783076" y="20956"/>
                        </a:lnTo>
                        <a:lnTo>
                          <a:pt x="0" y="20956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3" name="Freeform 42"/>
                  <p:cNvSpPr/>
                  <p:nvPr/>
                </p:nvSpPr>
                <p:spPr>
                  <a:xfrm>
                    <a:off x="3096641" y="5977255"/>
                    <a:ext cx="3783712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83712" h="20829">
                        <a:moveTo>
                          <a:pt x="0" y="0"/>
                        </a:moveTo>
                        <a:lnTo>
                          <a:pt x="3783711" y="0"/>
                        </a:lnTo>
                        <a:lnTo>
                          <a:pt x="3783711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4" name="Freeform 43"/>
                  <p:cNvSpPr/>
                  <p:nvPr/>
                </p:nvSpPr>
                <p:spPr>
                  <a:xfrm>
                    <a:off x="3096641" y="5789422"/>
                    <a:ext cx="3778886" cy="20829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778886" h="20829">
                        <a:moveTo>
                          <a:pt x="0" y="0"/>
                        </a:moveTo>
                        <a:lnTo>
                          <a:pt x="3778885" y="0"/>
                        </a:lnTo>
                        <a:lnTo>
                          <a:pt x="3778885" y="20828"/>
                        </a:lnTo>
                        <a:lnTo>
                          <a:pt x="0" y="20828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5" name="Freeform 44"/>
                  <p:cNvSpPr/>
                  <p:nvPr/>
                </p:nvSpPr>
                <p:spPr>
                  <a:xfrm>
                    <a:off x="3086227" y="6732523"/>
                    <a:ext cx="3801746" cy="22734"/>
                  </a:xfrm>
                  <a:custGeom>
                    <a:avLst/>
                    <a:gdLst/>
                    <a:ahLst/>
                    <a:cxnLst/>
                    <a:rect l="0" t="0" r="0" b="0"/>
                    <a:pathLst>
                      <a:path w="3801746" h="22734">
                        <a:moveTo>
                          <a:pt x="0" y="0"/>
                        </a:moveTo>
                        <a:lnTo>
                          <a:pt x="3801745" y="0"/>
                        </a:lnTo>
                        <a:lnTo>
                          <a:pt x="3801745" y="22733"/>
                        </a:lnTo>
                        <a:lnTo>
                          <a:pt x="0" y="22733"/>
                        </a:lnTo>
                        <a:close/>
                      </a:path>
                    </a:pathLst>
                  </a:custGeom>
                  <a:solidFill>
                    <a:srgbClr val="8C8CFF">
                      <a:alpha val="50980"/>
                    </a:srgbClr>
                  </a:solidFill>
                  <a:ln w="0" cap="flat" cmpd="sng" algn="ctr">
                    <a:solidFill>
                      <a:srgbClr val="8C8CFF">
                        <a:alpha val="50980"/>
                      </a:srgb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47" name="Straight Connector 46"/>
                <p:cNvCxnSpPr/>
                <p:nvPr/>
              </p:nvCxnSpPr>
              <p:spPr>
                <a:xfrm flipV="1">
                  <a:off x="3085211" y="2697861"/>
                  <a:ext cx="0" cy="4038727"/>
                </a:xfrm>
                <a:prstGeom prst="line">
                  <a:avLst/>
                </a:prstGeom>
                <a:ln w="38100" cap="flat" cmpd="sng" algn="ctr">
                  <a:solidFill>
                    <a:srgbClr val="000000"/>
                  </a:solidFill>
                  <a:prstDash val="solid"/>
                  <a:round/>
                  <a:headEnd type="non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3086862" y="6741160"/>
                  <a:ext cx="4059809" cy="0"/>
                </a:xfrm>
                <a:prstGeom prst="line">
                  <a:avLst/>
                </a:prstGeom>
                <a:ln w="38100" cap="flat" cmpd="sng" algn="ctr">
                  <a:solidFill>
                    <a:srgbClr val="000000"/>
                  </a:solidFill>
                  <a:prstDash val="solid"/>
                  <a:round/>
                  <a:headEnd type="none" w="med" len="sm"/>
                  <a:tailEnd type="triangle" w="med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0" name="TextBox 49"/>
              <p:cNvSpPr txBox="1"/>
              <p:nvPr/>
            </p:nvSpPr>
            <p:spPr>
              <a:xfrm>
                <a:off x="2654300" y="2819400"/>
                <a:ext cx="587188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25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2692400" y="5829300"/>
                <a:ext cx="586999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5</a:t>
                </a: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2717800" y="6673850"/>
                <a:ext cx="58420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0</a:t>
                </a: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2654300" y="4343400"/>
                <a:ext cx="58727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15</a:t>
                </a: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2654300" y="5080000"/>
                <a:ext cx="58727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</a:t>
                </a: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2654300" y="3581400"/>
                <a:ext cx="587270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20</a:t>
                </a: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6616700" y="6743700"/>
                <a:ext cx="587375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200</a:t>
                </a: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3949700" y="6743700"/>
                <a:ext cx="587188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60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3568700" y="6743700"/>
                <a:ext cx="578821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40</a:t>
                </a: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3187700" y="6743700"/>
                <a:ext cx="587188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20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5067300" y="6743700"/>
                <a:ext cx="586999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120</a:t>
                </a: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4686300" y="6743700"/>
                <a:ext cx="586999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100</a:t>
                </a: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4330700" y="6731000"/>
                <a:ext cx="586999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80</a:t>
                </a: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6210300" y="6743700"/>
                <a:ext cx="586999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180</a:t>
                </a: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5829300" y="6743700"/>
                <a:ext cx="586999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160</a:t>
                </a: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5448300" y="6743700"/>
                <a:ext cx="586999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140</a:t>
                </a: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4394200" y="6997700"/>
                <a:ext cx="1474336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Distance (km)</a:t>
                </a: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 rot="16200000">
                <a:off x="1798930" y="4533900"/>
                <a:ext cx="1482141" cy="276999"/>
              </a:xfrm>
              <a:prstGeom prst="rect">
                <a:avLst/>
              </a:prstGeom>
              <a:noFill/>
            </p:spPr>
            <p:txBody>
              <a:bodyPr vert="horz" rtlCol="0">
                <a:spAutoFit/>
              </a:bodyPr>
              <a:lstStyle/>
              <a:p>
                <a:pPr algn="ctr"/>
                <a:r>
                  <a:rPr lang="en-GB" sz="1200">
                    <a:solidFill>
                      <a:srgbClr val="000000"/>
                    </a:solidFill>
                    <a:latin typeface="Trebuchet MS - 16"/>
                  </a:rPr>
                  <a:t>Petrol used (l)</a:t>
                </a: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5598668" y="4766564"/>
              <a:ext cx="264669" cy="162053"/>
              <a:chOff x="5598668" y="4766564"/>
              <a:chExt cx="264669" cy="162053"/>
            </a:xfrm>
          </p:grpSpPr>
          <p:sp>
            <p:nvSpPr>
              <p:cNvPr id="69" name="Freeform 68"/>
              <p:cNvSpPr/>
              <p:nvPr/>
            </p:nvSpPr>
            <p:spPr>
              <a:xfrm>
                <a:off x="5598668" y="4766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0" name="Freeform 69"/>
              <p:cNvSpPr/>
              <p:nvPr/>
            </p:nvSpPr>
            <p:spPr>
              <a:xfrm>
                <a:off x="5598668" y="47665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6665468" y="3521964"/>
              <a:ext cx="264669" cy="162053"/>
              <a:chOff x="6665468" y="3521964"/>
              <a:chExt cx="264669" cy="162053"/>
            </a:xfrm>
          </p:grpSpPr>
          <p:sp>
            <p:nvSpPr>
              <p:cNvPr id="72" name="Freeform 71"/>
              <p:cNvSpPr/>
              <p:nvPr/>
            </p:nvSpPr>
            <p:spPr>
              <a:xfrm>
                <a:off x="6665468" y="35219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3" name="Freeform 72"/>
              <p:cNvSpPr/>
              <p:nvPr/>
            </p:nvSpPr>
            <p:spPr>
              <a:xfrm>
                <a:off x="6665468" y="35219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4709668" y="5249164"/>
              <a:ext cx="264669" cy="162053"/>
              <a:chOff x="4709668" y="5249164"/>
              <a:chExt cx="264669" cy="162053"/>
            </a:xfrm>
          </p:grpSpPr>
          <p:sp>
            <p:nvSpPr>
              <p:cNvPr id="75" name="Freeform 74"/>
              <p:cNvSpPr/>
              <p:nvPr/>
            </p:nvSpPr>
            <p:spPr>
              <a:xfrm>
                <a:off x="4709668" y="52491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6" name="Freeform 75"/>
              <p:cNvSpPr/>
              <p:nvPr/>
            </p:nvSpPr>
            <p:spPr>
              <a:xfrm>
                <a:off x="4709668" y="52491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3769868" y="6023864"/>
              <a:ext cx="264669" cy="162053"/>
              <a:chOff x="3769868" y="6023864"/>
              <a:chExt cx="264669" cy="162053"/>
            </a:xfrm>
          </p:grpSpPr>
          <p:sp>
            <p:nvSpPr>
              <p:cNvPr id="78" name="Freeform 77"/>
              <p:cNvSpPr/>
              <p:nvPr/>
            </p:nvSpPr>
            <p:spPr>
              <a:xfrm>
                <a:off x="3769868" y="6023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9" name="Freeform 78"/>
              <p:cNvSpPr/>
              <p:nvPr/>
            </p:nvSpPr>
            <p:spPr>
              <a:xfrm>
                <a:off x="3769868" y="6023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4366768" y="5515864"/>
              <a:ext cx="264669" cy="162053"/>
              <a:chOff x="4366768" y="5515864"/>
              <a:chExt cx="264669" cy="162053"/>
            </a:xfrm>
          </p:grpSpPr>
          <p:sp>
            <p:nvSpPr>
              <p:cNvPr id="81" name="Freeform 80"/>
              <p:cNvSpPr/>
              <p:nvPr/>
            </p:nvSpPr>
            <p:spPr>
              <a:xfrm>
                <a:off x="4366768" y="5515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Freeform 81"/>
              <p:cNvSpPr/>
              <p:nvPr/>
            </p:nvSpPr>
            <p:spPr>
              <a:xfrm>
                <a:off x="4366768" y="5515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>
              <a:off x="6373368" y="4271264"/>
              <a:ext cx="264669" cy="162053"/>
              <a:chOff x="6373368" y="4271264"/>
              <a:chExt cx="264669" cy="162053"/>
            </a:xfrm>
          </p:grpSpPr>
          <p:sp>
            <p:nvSpPr>
              <p:cNvPr id="84" name="Freeform 83"/>
              <p:cNvSpPr/>
              <p:nvPr/>
            </p:nvSpPr>
            <p:spPr>
              <a:xfrm>
                <a:off x="6373368" y="4271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Freeform 84"/>
              <p:cNvSpPr/>
              <p:nvPr/>
            </p:nvSpPr>
            <p:spPr>
              <a:xfrm>
                <a:off x="6373368" y="42712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3338068" y="6150864"/>
              <a:ext cx="264669" cy="162053"/>
              <a:chOff x="3338068" y="6150864"/>
              <a:chExt cx="264669" cy="162053"/>
            </a:xfrm>
          </p:grpSpPr>
          <p:sp>
            <p:nvSpPr>
              <p:cNvPr id="87" name="Freeform 86"/>
              <p:cNvSpPr/>
              <p:nvPr/>
            </p:nvSpPr>
            <p:spPr>
              <a:xfrm>
                <a:off x="3338068" y="6150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8" name="Freeform 87"/>
              <p:cNvSpPr/>
              <p:nvPr/>
            </p:nvSpPr>
            <p:spPr>
              <a:xfrm>
                <a:off x="3338068" y="61508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4925568" y="5223764"/>
              <a:ext cx="264669" cy="162053"/>
              <a:chOff x="4925568" y="5223764"/>
              <a:chExt cx="264669" cy="162053"/>
            </a:xfrm>
          </p:grpSpPr>
          <p:sp>
            <p:nvSpPr>
              <p:cNvPr id="90" name="Freeform 89"/>
              <p:cNvSpPr/>
              <p:nvPr/>
            </p:nvSpPr>
            <p:spPr>
              <a:xfrm>
                <a:off x="4925568" y="52237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rgbClr val="131516"/>
              </a:solidFill>
              <a:ln w="0" cap="flat" cmpd="sng" algn="ctr">
                <a:solidFill>
                  <a:srgbClr val="13151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Freeform 90"/>
              <p:cNvSpPr/>
              <p:nvPr/>
            </p:nvSpPr>
            <p:spPr>
              <a:xfrm>
                <a:off x="4925568" y="5223764"/>
                <a:ext cx="264669" cy="162053"/>
              </a:xfrm>
              <a:custGeom>
                <a:avLst/>
                <a:gdLst/>
                <a:ahLst/>
                <a:cxnLst/>
                <a:rect l="0" t="0" r="0" b="0"/>
                <a:pathLst>
                  <a:path w="264669" h="162053">
                    <a:moveTo>
                      <a:pt x="132461" y="68072"/>
                    </a:moveTo>
                    <a:lnTo>
                      <a:pt x="244094" y="0"/>
                    </a:lnTo>
                    <a:lnTo>
                      <a:pt x="264668" y="12446"/>
                    </a:lnTo>
                    <a:lnTo>
                      <a:pt x="153416" y="81153"/>
                    </a:lnTo>
                    <a:lnTo>
                      <a:pt x="264668" y="149225"/>
                    </a:lnTo>
                    <a:lnTo>
                      <a:pt x="244094" y="162052"/>
                    </a:lnTo>
                    <a:lnTo>
                      <a:pt x="132461" y="93853"/>
                    </a:lnTo>
                    <a:lnTo>
                      <a:pt x="21082" y="162052"/>
                    </a:lnTo>
                    <a:lnTo>
                      <a:pt x="0" y="149225"/>
                    </a:lnTo>
                    <a:lnTo>
                      <a:pt x="111379" y="80899"/>
                    </a:lnTo>
                    <a:lnTo>
                      <a:pt x="0" y="12827"/>
                    </a:lnTo>
                    <a:lnTo>
                      <a:pt x="21082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 w="12700" cap="flat" cmpd="sng" algn="ctr">
                <a:solidFill>
                  <a:srgbClr val="1F1A17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8445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9900" y="88900"/>
            <a:ext cx="8992436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sz="3600" b="1">
                <a:solidFill>
                  <a:srgbClr val="000000"/>
                </a:solidFill>
                <a:latin typeface="Trebuchet MS - 48"/>
              </a:rPr>
              <a:t>What do scatter graphs tell us?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3200" y="965200"/>
            <a:ext cx="9824737" cy="120032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Scatter graphs show the relationship between our two sets of data.</a:t>
            </a:r>
          </a:p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We describe this relationship using correlation.</a:t>
            </a:r>
          </a:p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There are basically 3 types of correlation:</a:t>
            </a:r>
          </a:p>
          <a:p>
            <a:pPr algn="ctr"/>
            <a:r>
              <a:rPr lang="en-GB">
                <a:solidFill>
                  <a:srgbClr val="000000"/>
                </a:solidFill>
                <a:latin typeface="Trebuchet MS - 24"/>
              </a:rPr>
              <a:t>P</a:t>
            </a:r>
            <a:r>
              <a:rPr lang="en-GB" b="1">
                <a:solidFill>
                  <a:srgbClr val="005500"/>
                </a:solidFill>
                <a:latin typeface="Trebuchet MS - 24"/>
              </a:rPr>
              <a:t>ositive, Negative and No Correlation</a:t>
            </a: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2565400"/>
            <a:ext cx="5884769" cy="4699584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</p:pic>
      <p:sp>
        <p:nvSpPr>
          <p:cNvPr id="5" name="TextBox 4"/>
          <p:cNvSpPr txBox="1"/>
          <p:nvPr/>
        </p:nvSpPr>
        <p:spPr>
          <a:xfrm>
            <a:off x="7010400" y="4089400"/>
            <a:ext cx="2649220" cy="92333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>
                <a:solidFill>
                  <a:srgbClr val="0000FF"/>
                </a:solidFill>
                <a:latin typeface="Trebuchet MS - 24"/>
              </a:rPr>
              <a:t>The more in line the points, the stronger the correlation. </a:t>
            </a:r>
          </a:p>
        </p:txBody>
      </p:sp>
    </p:spTree>
    <p:extLst>
      <p:ext uri="{BB962C8B-B14F-4D97-AF65-F5344CB8AC3E}">
        <p14:creationId xmlns:p14="http://schemas.microsoft.com/office/powerpoint/2010/main" val="2451241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8500" y="139700"/>
            <a:ext cx="8265027" cy="5078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GB" sz="2700">
                <a:solidFill>
                  <a:srgbClr val="000000"/>
                </a:solidFill>
                <a:latin typeface="Trebuchet MS - 36"/>
              </a:rPr>
              <a:t>Describe the correlation of these scatter graphs: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1371600"/>
            <a:ext cx="3495060" cy="2631593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</p:pic>
      <p:pic>
        <p:nvPicPr>
          <p:cNvPr id="4" name="Picture 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1346200"/>
            <a:ext cx="3984596" cy="2675457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</p:pic>
      <p:pic>
        <p:nvPicPr>
          <p:cNvPr id="5" name="Picture 4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4076700"/>
            <a:ext cx="3588055" cy="3173597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</p:pic>
    </p:spTree>
    <p:extLst>
      <p:ext uri="{BB962C8B-B14F-4D97-AF65-F5344CB8AC3E}">
        <p14:creationId xmlns:p14="http://schemas.microsoft.com/office/powerpoint/2010/main" val="3586480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1032</Words>
  <Application>Microsoft Macintosh PowerPoint</Application>
  <PresentationFormat>Custom</PresentationFormat>
  <Paragraphs>532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Calibri</vt:lpstr>
      <vt:lpstr>Trebuchet MS - 22</vt:lpstr>
      <vt:lpstr>Arial</vt:lpstr>
      <vt:lpstr>Trebuchet MS - 48</vt:lpstr>
      <vt:lpstr>Trebuchet MS - 16</vt:lpstr>
      <vt:lpstr>Trebuchet MS - 36</vt:lpstr>
      <vt:lpstr>Trebuchet MS - 24</vt:lpstr>
      <vt:lpstr>Trebuchet MS - 28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Worthing High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 Lutwyche</dc:creator>
  <cp:lastModifiedBy>George Wang</cp:lastModifiedBy>
  <cp:revision>2</cp:revision>
  <dcterms:created xsi:type="dcterms:W3CDTF">2014-07-03T12:09:56Z</dcterms:created>
  <dcterms:modified xsi:type="dcterms:W3CDTF">2020-04-19T22:00:06Z</dcterms:modified>
</cp:coreProperties>
</file>

<file path=docProps/thumbnail.jpeg>
</file>